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522" r:id="rId3"/>
    <p:sldId id="523" r:id="rId4"/>
    <p:sldId id="524" r:id="rId5"/>
    <p:sldId id="525" r:id="rId6"/>
    <p:sldId id="526" r:id="rId7"/>
    <p:sldId id="527" r:id="rId8"/>
    <p:sldId id="530" r:id="rId9"/>
    <p:sldId id="528" r:id="rId10"/>
    <p:sldId id="529" r:id="rId11"/>
    <p:sldId id="269" r:id="rId1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mina Nesic" initials="" lastIdx="90" clrIdx="0"/>
  <p:cmAuthor id="1" name="jasmina" initials="" lastIdx="2" clrIdx="1"/>
  <p:cmAuthor id="2" name="Aleksandar" initials="" lastIdx="87" clrIdx="2"/>
  <p:cmAuthor id="3" name="Jakovljevic" initials="" lastIdx="21" clrIdx="3"/>
  <p:cmAuthor id="4" name="mihailom" initials="" lastIdx="4" clrIdx="4"/>
  <p:cmAuthor id="5" name="tamara" initials="t" lastIdx="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BECF0"/>
    <a:srgbClr val="DBE3E9"/>
    <a:srgbClr val="32384C"/>
    <a:srgbClr val="528693"/>
    <a:srgbClr val="48696E"/>
    <a:srgbClr val="324C32"/>
    <a:srgbClr val="32705B"/>
    <a:srgbClr val="68AE68"/>
    <a:srgbClr val="F95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 autoAdjust="0"/>
    <p:restoredTop sz="94645" autoAdjust="0"/>
  </p:normalViewPr>
  <p:slideViewPr>
    <p:cSldViewPr>
      <p:cViewPr>
        <p:scale>
          <a:sx n="80" d="100"/>
          <a:sy n="80" d="100"/>
        </p:scale>
        <p:origin x="-130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2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8AA8240A-4873-4557-9191-746FD4F7B4F8}" type="datetimeFigureOut">
              <a:rPr lang="en-US"/>
              <a:pPr>
                <a:defRPr/>
              </a:pPr>
              <a:t>2/19/2015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C416AE33-2BFC-4AB2-9E15-A9B3E684CF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244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A9830805-CADC-44D3-B7F2-55BE23208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85949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r-Latn-C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5EA46-209E-4F62-891C-9BAF71AEB6B9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4716463"/>
            <a:ext cx="5437187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65" tIns="45482" rIns="90965" bIns="45482"/>
          <a:lstStyle/>
          <a:p>
            <a:endParaRPr lang="sr-Latn-C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B4CFD-B761-41F9-8762-D177BA2C8673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5" name="Rectangle 11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6" name="Rectangle 12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7" name="Rectangle 14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itchFamily="34" charset="0"/>
              </a:defRPr>
            </a:lvl1pPr>
          </a:lstStyle>
          <a:p>
            <a:pPr>
              <a:defRPr/>
            </a:pPr>
            <a:fld id="{8CE332A2-68E9-4467-B301-4D6179989A8F}" type="datetime1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D70CD889-7AF4-41C6-BA6B-478374A8D7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66"/>
                </a:solidFill>
              </a:rPr>
              <a:t>www.eps.rs</a:t>
            </a:r>
          </a:p>
        </p:txBody>
      </p:sp>
      <p:sp>
        <p:nvSpPr>
          <p:cNvPr id="10" name="Footer Placeholder 8"/>
          <p:cNvSpPr txBox="1">
            <a:spLocks/>
          </p:cNvSpPr>
          <p:nvPr userDrawn="1"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Power Industry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Serbia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5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Power Industry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Serbia</a:t>
            </a:r>
          </a:p>
        </p:txBody>
      </p:sp>
      <p:sp>
        <p:nvSpPr>
          <p:cNvPr id="14" name="Slide Number Placeholder 3"/>
          <p:cNvSpPr txBox="1">
            <a:spLocks noGrp="1"/>
          </p:cNvSpPr>
          <p:nvPr userDrawn="1"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0" dirty="0">
                <a:solidFill>
                  <a:srgbClr val="002060"/>
                </a:solidFill>
              </a:rPr>
              <a:t>www.eps.rs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375A77-B960-4450-9558-40126F859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8"/>
          <p:cNvSpPr txBox="1">
            <a:spLocks/>
          </p:cNvSpPr>
          <p:nvPr userDrawn="1"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Power Industry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Serbia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01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8"/>
          <p:cNvSpPr txBox="1">
            <a:spLocks/>
          </p:cNvSpPr>
          <p:nvPr userDrawn="1"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Power Industry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Serbia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 txBox="1">
            <a:spLocks/>
          </p:cNvSpPr>
          <p:nvPr userDrawn="1"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Power Industry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Serbia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8"/>
          <p:cNvSpPr txBox="1">
            <a:spLocks/>
          </p:cNvSpPr>
          <p:nvPr userDrawn="1"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Power Industry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Serbia</a:t>
            </a:r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6659563" y="63817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1556F6D-EC8E-4B12-B45B-450DE82CC7F7}" type="slidenum">
              <a:rPr lang="en-US" sz="1400">
                <a:solidFill>
                  <a:srgbClr val="002060"/>
                </a:solidFill>
              </a:rPr>
              <a:pPr algn="r"/>
              <a:t>‹#›</a:t>
            </a:fld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5" name="Rectangle 11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9A76D60F-7E93-4311-A0E0-E307A40DAF93}" type="datetime1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PE Electric Power Industry of Serbia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D8D-2056-444F-9E4A-214E6F6BD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Power Industry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Serbia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Footer Placeholder 8"/>
          <p:cNvSpPr txBox="1">
            <a:spLocks/>
          </p:cNvSpPr>
          <p:nvPr userDrawn="1"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Power Industry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Serbia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0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8"/>
          <p:cNvSpPr txBox="1">
            <a:spLocks/>
          </p:cNvSpPr>
          <p:nvPr userDrawn="1"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Power Industry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Serbia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3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0" name="Footer Placeholder 8"/>
          <p:cNvSpPr txBox="1">
            <a:spLocks/>
          </p:cNvSpPr>
          <p:nvPr userDrawn="1"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Power Industry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Serbia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6659563" y="63817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1556F6D-EC8E-4B12-B45B-450DE82CC7F7}" type="slidenum">
              <a:rPr lang="en-US" sz="1400">
                <a:solidFill>
                  <a:srgbClr val="002060"/>
                </a:solidFill>
              </a:rPr>
              <a:pPr algn="r"/>
              <a:t>‹#›</a:t>
            </a:fld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2" name="Slide Number Placeholder 3"/>
          <p:cNvSpPr txBox="1">
            <a:spLocks noGrp="1"/>
          </p:cNvSpPr>
          <p:nvPr userDrawn="1"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0" dirty="0">
                <a:solidFill>
                  <a:srgbClr val="002060"/>
                </a:solidFill>
              </a:rPr>
              <a:t>www.eps.rs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7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Footer Placeholder 8"/>
          <p:cNvSpPr txBox="1">
            <a:spLocks/>
          </p:cNvSpPr>
          <p:nvPr userDrawn="1"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Power Industry of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Serbia</a:t>
            </a:r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 bwMode="auto">
          <a:xfrm>
            <a:off x="6659563" y="63817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1556F6D-EC8E-4B12-B45B-450DE82CC7F7}" type="slidenum">
              <a:rPr lang="en-US" sz="1400">
                <a:solidFill>
                  <a:srgbClr val="002060"/>
                </a:solidFill>
              </a:rPr>
              <a:pPr algn="r"/>
              <a:t>‹#›</a:t>
            </a:fld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7" name="Slide Number Placeholder 3"/>
          <p:cNvSpPr txBox="1">
            <a:spLocks noGrp="1"/>
          </p:cNvSpPr>
          <p:nvPr userDrawn="1"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0" dirty="0">
                <a:solidFill>
                  <a:srgbClr val="002060"/>
                </a:solidFill>
              </a:rPr>
              <a:t>www.eps.rs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6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7" name="Rectangle 12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10819D6F-9A3C-4693-87FB-8837AE74C23B}" type="datetime1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PE Electric Power Industry of Serbia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4F151D21-456F-468A-A1D7-6A6B2640D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Electric Power Industry of Serbia</a:t>
            </a:r>
            <a:endParaRPr lang="en-US" dirty="0"/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6659563" y="63817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1556F6D-EC8E-4B12-B45B-450DE82CC7F7}" type="slidenum">
              <a:rPr lang="en-US" sz="1400">
                <a:solidFill>
                  <a:srgbClr val="002060"/>
                </a:solidFill>
              </a:rPr>
              <a:pPr algn="r"/>
              <a:t>‹#›</a:t>
            </a:fld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5" name="Slide Number Placeholder 3"/>
          <p:cNvSpPr txBox="1">
            <a:spLocks noGrp="1"/>
          </p:cNvSpPr>
          <p:nvPr userDrawn="1"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0" dirty="0">
                <a:solidFill>
                  <a:srgbClr val="002060"/>
                </a:solidFill>
              </a:rPr>
              <a:t>www.eps.rs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3" r:id="rId4"/>
    <p:sldLayoutId id="2147483672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71" r:id="rId13"/>
    <p:sldLayoutId id="2147483670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755576" y="3284984"/>
            <a:ext cx="7488832" cy="1572443"/>
          </a:xfrm>
        </p:spPr>
        <p:txBody>
          <a:bodyPr/>
          <a:lstStyle/>
          <a:p>
            <a:pPr eaLnBrk="1" hangingPunct="1"/>
            <a:r>
              <a:rPr lang="sr-Cyrl-CS" sz="2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sr-Cyrl-CS" sz="2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ENERGY POLICY OF EU  </a:t>
            </a:r>
            <a:r>
              <a:rPr lang="en-US" sz="2000" b="1" dirty="0" smtClean="0">
                <a:solidFill>
                  <a:srgbClr val="002060"/>
                </a:solidFill>
              </a:rPr>
              <a:t>AND INFLUENCE </a:t>
            </a:r>
            <a:r>
              <a:rPr lang="en-US" sz="2000" b="1" smtClean="0">
                <a:solidFill>
                  <a:srgbClr val="002060"/>
                </a:solidFill>
              </a:rPr>
              <a:t>ON  </a:t>
            </a:r>
            <a:r>
              <a:rPr lang="en-US" sz="2000" b="1" smtClean="0">
                <a:solidFill>
                  <a:srgbClr val="002060"/>
                </a:solidFill>
              </a:rPr>
              <a:t>SEE ELECTRICITY </a:t>
            </a:r>
            <a:r>
              <a:rPr lang="en-US" sz="2000" b="1" dirty="0" smtClean="0">
                <a:solidFill>
                  <a:srgbClr val="002060"/>
                </a:solidFill>
              </a:rPr>
              <a:t>MARKET</a:t>
            </a:r>
            <a:endParaRPr lang="en-US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432103"/>
            <a:ext cx="7143750" cy="80520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nb-NO" sz="1800" dirty="0" smtClean="0">
                <a:solidFill>
                  <a:srgbClr val="FF0000"/>
                </a:solidFill>
              </a:rPr>
              <a:t>Dragan </a:t>
            </a:r>
            <a:r>
              <a:rPr lang="nb-NO" sz="1800" dirty="0" smtClean="0">
                <a:solidFill>
                  <a:srgbClr val="FF0000"/>
                </a:solidFill>
              </a:rPr>
              <a:t>Vlaisavljevic</a:t>
            </a:r>
            <a:r>
              <a:rPr lang="nb-NO" sz="1800" dirty="0" smtClean="0">
                <a:solidFill>
                  <a:srgbClr val="002060"/>
                </a:solidFill>
              </a:rPr>
              <a:t>, Februar</a:t>
            </a:r>
            <a:r>
              <a:rPr lang="sr-Latn-RS" sz="1800" dirty="0" smtClean="0">
                <a:solidFill>
                  <a:srgbClr val="002060"/>
                </a:solidFill>
              </a:rPr>
              <a:t> </a:t>
            </a:r>
            <a:r>
              <a:rPr lang="nb-NO" sz="1800" dirty="0" smtClean="0">
                <a:solidFill>
                  <a:srgbClr val="002060"/>
                </a:solidFill>
              </a:rPr>
              <a:t>2015</a:t>
            </a:r>
            <a:endParaRPr lang="sr-Latn-CS" sz="1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tamarap\AppData\Local\Microsoft\Windows\Temporary Internet Files\Content.Outlook\Z34DOBCO\logo EPS_engl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1"/>
            <a:ext cx="3672408" cy="100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00364" y="5973763"/>
            <a:ext cx="5246697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1600" b="0" dirty="0">
                <a:solidFill>
                  <a:srgbClr val="002060"/>
                </a:solidFill>
                <a:ea typeface="+mj-ea"/>
              </a:rPr>
              <a:t>    </a:t>
            </a:r>
            <a:endParaRPr lang="sr-Latn-CS" sz="1600" b="0" dirty="0">
              <a:solidFill>
                <a:srgbClr val="00206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464653"/>
                </a:solidFill>
                <a:ea typeface="Times New Roman"/>
                <a:cs typeface="Arial" pitchFamily="34" charset="0"/>
              </a:rPr>
              <a:t>New Pump Storage Hydro Power Plant (“PSHPP”) in Serbia </a:t>
            </a:r>
            <a:r>
              <a:rPr lang="en-US" sz="2400" b="1" dirty="0" smtClean="0">
                <a:solidFill>
                  <a:srgbClr val="464653"/>
                </a:solidFill>
                <a:ea typeface="Times New Roman"/>
                <a:cs typeface="Arial" pitchFamily="34" charset="0"/>
              </a:rPr>
              <a:t>(2/2</a:t>
            </a:r>
            <a:r>
              <a:rPr lang="en-US" sz="2400" b="1" dirty="0">
                <a:solidFill>
                  <a:srgbClr val="464653"/>
                </a:solidFill>
                <a:ea typeface="Times New Roman"/>
                <a:cs typeface="Arial" pitchFamily="34" charset="0"/>
              </a:rPr>
              <a:t>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Development of the Market Study that will offer long-term forecast (20-25 years covering quarterly and annual values of all analyzed parameters) of specific electricity market prices relevant for PSHPP </a:t>
            </a:r>
            <a:r>
              <a:rPr lang="en-US" sz="2400" dirty="0" smtClean="0"/>
              <a:t>cash-flow calculation.</a:t>
            </a:r>
          </a:p>
          <a:p>
            <a:r>
              <a:rPr lang="en-US" sz="2400" dirty="0"/>
              <a:t>The Market Study will be based on detailed </a:t>
            </a:r>
            <a:r>
              <a:rPr lang="en-US" sz="2400" dirty="0" smtClean="0"/>
              <a:t>modeling </a:t>
            </a:r>
            <a:r>
              <a:rPr lang="en-US" sz="2400" dirty="0"/>
              <a:t>of the regional electricity market, including identification of possible bottlenecks in cross-border transmission capacities, and contain detailed description of </a:t>
            </a:r>
            <a:r>
              <a:rPr lang="en-US" sz="2400" dirty="0" smtClean="0"/>
              <a:t>scenarios.</a:t>
            </a:r>
          </a:p>
          <a:p>
            <a:endParaRPr lang="sr-Latn-RS" sz="24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753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00063" y="5143500"/>
            <a:ext cx="471487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en-GB" sz="1600" dirty="0">
              <a:solidFill>
                <a:srgbClr val="000066"/>
              </a:solidFill>
            </a:endParaRPr>
          </a:p>
        </p:txBody>
      </p:sp>
      <p:sp>
        <p:nvSpPr>
          <p:cNvPr id="3077" name="Title 1"/>
          <p:cNvSpPr>
            <a:spLocks/>
          </p:cNvSpPr>
          <p:nvPr/>
        </p:nvSpPr>
        <p:spPr bwMode="auto">
          <a:xfrm>
            <a:off x="539750" y="332657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000" dirty="0">
                <a:solidFill>
                  <a:srgbClr val="000066"/>
                </a:solidFill>
              </a:rPr>
              <a:t>THANK YOU</a:t>
            </a:r>
          </a:p>
        </p:txBody>
      </p:sp>
      <p:pic>
        <p:nvPicPr>
          <p:cNvPr id="5" name="Picture 2" descr="C:\Users\tamarap\AppData\Local\Microsoft\Windows\Temporary Internet Files\Content.Outlook\Z34DOBCO\logo EPS_engl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02" y="4977788"/>
            <a:ext cx="3672408" cy="100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344816" cy="313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 </a:t>
            </a:r>
            <a:r>
              <a:rPr lang="en-US" sz="2000" b="1" dirty="0" smtClean="0"/>
              <a:t>EU PRESENT SITUATION</a:t>
            </a:r>
            <a:endParaRPr lang="sr-Latn-R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340768"/>
            <a:ext cx="71723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8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EUROPIAN CASE</a:t>
            </a:r>
            <a:endParaRPr lang="sr-Latn-R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6850"/>
            <a:ext cx="7848871" cy="45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9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/>
              <a:t>EUROPIAN CASE</a:t>
            </a:r>
            <a:endParaRPr lang="sr-Latn-R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8424936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5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332656"/>
            <a:ext cx="6543675" cy="68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36903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6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RETAIL PRICES ARE ON THE RISE</a:t>
            </a:r>
            <a:endParaRPr lang="sr-Latn-R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562100"/>
            <a:ext cx="68865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1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CAPACITY MARKET</a:t>
            </a:r>
            <a:endParaRPr lang="sr-Latn-R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0650"/>
            <a:ext cx="8568952" cy="477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1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2245804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32656"/>
            <a:ext cx="712636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061"/>
            <a:ext cx="79208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79"/>
            <a:ext cx="7488832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4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ea typeface="Times New Roman"/>
                <a:cs typeface="Arial" pitchFamily="34" charset="0"/>
              </a:rPr>
              <a:t>New Pump </a:t>
            </a:r>
            <a:r>
              <a:rPr lang="en-US" sz="2400" b="1" dirty="0">
                <a:ea typeface="Times New Roman"/>
                <a:cs typeface="Arial" pitchFamily="34" charset="0"/>
              </a:rPr>
              <a:t>Storage Hydro Power Plant (“PSHPP”) 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in Serbia (1/2)</a:t>
            </a:r>
            <a:endParaRPr lang="sr-Latn-RS" sz="2400" b="1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improve electricity system reliability and at the same time enhance higher penetration of other intermittent renewable energy sources in the power network, such as wind and solar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that sense, construction of PSHPP that can provide different ancillary services to the power system, including balancing service, represents most efficient way of eliminating or mitigating potential balancing problems.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211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9738</TotalTime>
  <Words>185</Words>
  <Application>Microsoft Office PowerPoint</Application>
  <PresentationFormat>On-screen Show (4:3)</PresentationFormat>
  <Paragraphs>17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  ENERGY POLICY OF EU  AND INFLUENCE ON  SEE ELECTRICITY MARKET</vt:lpstr>
      <vt:lpstr> EU PRESENT SITUATION</vt:lpstr>
      <vt:lpstr>EUROPIAN CASE</vt:lpstr>
      <vt:lpstr>EUROPIAN CASE</vt:lpstr>
      <vt:lpstr>PowerPoint Presentation</vt:lpstr>
      <vt:lpstr>RETAIL PRICES ARE ON THE RISE</vt:lpstr>
      <vt:lpstr>CAPACITY MARKET</vt:lpstr>
      <vt:lpstr>PowerPoint Presentation</vt:lpstr>
      <vt:lpstr>New Pump Storage Hydro Power Plant (“PSHPP”) in Serbia (1/2)</vt:lpstr>
      <vt:lpstr>New Pump Storage Hydro Power Plant (“PSHPP”) in Serbia (2/2)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</dc:title>
  <dc:creator>EPS</dc:creator>
  <cp:lastModifiedBy>Dragan Vlaisavljević</cp:lastModifiedBy>
  <cp:revision>1032</cp:revision>
  <dcterms:created xsi:type="dcterms:W3CDTF">2009-01-18T13:54:32Z</dcterms:created>
  <dcterms:modified xsi:type="dcterms:W3CDTF">2015-02-19T21:01:20Z</dcterms:modified>
</cp:coreProperties>
</file>