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81" r:id="rId4"/>
    <p:sldId id="271" r:id="rId5"/>
    <p:sldId id="282" r:id="rId6"/>
    <p:sldId id="260" r:id="rId7"/>
    <p:sldId id="277" r:id="rId8"/>
    <p:sldId id="274" r:id="rId9"/>
    <p:sldId id="275" r:id="rId10"/>
    <p:sldId id="276" r:id="rId11"/>
    <p:sldId id="278" r:id="rId12"/>
    <p:sldId id="279" r:id="rId13"/>
    <p:sldId id="280" r:id="rId14"/>
    <p:sldId id="272" r:id="rId15"/>
  </p:sldIdLst>
  <p:sldSz cx="9144000" cy="6858000" type="screen4x3"/>
  <p:notesSz cx="6797675" cy="992822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032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4880E-C09E-417C-BC47-0D33BF236ED6}" type="datetimeFigureOut">
              <a:rPr lang="bs-Latn-BA" smtClean="0"/>
              <a:pPr/>
              <a:t>19.2.2015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83FB1-DBD8-44B1-B4A7-57E3D901D9F3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8842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19.2.2015.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19.2.2015.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19.2.2015.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19.2.2015.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19.2.2015.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19.2.2015.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19.2.2015.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19.2.2015.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19.2.2015.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19.2.2015.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19.2.2015.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9A2AF-6AE6-4A27-85FE-B46B34C535D3}" type="datetimeFigureOut">
              <a:rPr lang="sr-Latn-CS" smtClean="0"/>
              <a:pPr/>
              <a:t>19.2.2015.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66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1152128"/>
          </a:xfrm>
        </p:spPr>
        <p:txBody>
          <a:bodyPr>
            <a:normAutofit fontScale="25000" lnSpcReduction="20000"/>
          </a:bodyPr>
          <a:lstStyle/>
          <a:p>
            <a:pPr algn="r">
              <a:spcBef>
                <a:spcPts val="0"/>
              </a:spcBef>
            </a:pPr>
            <a:endParaRPr lang="bs-Latn-BA" sz="39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0"/>
              </a:spcBef>
            </a:pPr>
            <a:endParaRPr lang="bs-Latn-BA" sz="45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0"/>
              </a:spcBef>
            </a:pPr>
            <a:endParaRPr lang="bs-Latn-BA" sz="45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0"/>
              </a:spcBef>
            </a:pPr>
            <a:r>
              <a:rPr lang="bs-Latn-BA" sz="9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s-Latn-BA" sz="9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ODRŽIVI RAZVOJ ENERGETIKE U </a:t>
            </a:r>
          </a:p>
          <a:p>
            <a:pPr algn="l">
              <a:spcBef>
                <a:spcPts val="0"/>
              </a:spcBef>
            </a:pPr>
            <a:r>
              <a:rPr lang="bs-Latn-BA" sz="9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JUGOISTOČNOJ EVROPI</a:t>
            </a:r>
            <a:endParaRPr lang="en-US" sz="9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357934"/>
            <a:ext cx="8643966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6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BEOGRAD,</a:t>
            </a:r>
            <a:r>
              <a:rPr kumimoji="0" lang="bs-Latn-BA" sz="16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20.02.2015.</a:t>
            </a:r>
            <a:endParaRPr kumimoji="0" lang="en-US" sz="16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s-Latn-BA" sz="39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s-Latn-BA" sz="8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RAZVOJ REGIONALNOG ENERGETSKOG TRŽIŠTA </a:t>
            </a:r>
            <a:endParaRPr kumimoji="0" lang="en-US" sz="8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grpSp>
        <p:nvGrpSpPr>
          <p:cNvPr id="4" name="Group 9"/>
          <p:cNvGrpSpPr/>
          <p:nvPr/>
        </p:nvGrpSpPr>
        <p:grpSpPr>
          <a:xfrm>
            <a:off x="279012" y="1079374"/>
            <a:ext cx="725496" cy="412373"/>
            <a:chOff x="3447299" y="2204865"/>
            <a:chExt cx="725496" cy="412373"/>
          </a:xfrm>
        </p:grpSpPr>
        <p:sp>
          <p:nvSpPr>
            <p:cNvPr id="11" name="Pentagon 10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279012" y="3448675"/>
            <a:ext cx="725496" cy="412373"/>
            <a:chOff x="3447299" y="2204865"/>
            <a:chExt cx="725496" cy="412373"/>
          </a:xfrm>
        </p:grpSpPr>
        <p:sp>
          <p:nvSpPr>
            <p:cNvPr id="16" name="Pentagon 15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08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9512" y="3592102"/>
            <a:ext cx="40324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2" y="188640"/>
            <a:ext cx="885698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19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DESET PARAMETARA RAZVOJA ELEKTROENERGETSKOG SISTEMA NA NIVOU EVROPSKE UNIJE DO 2050</a:t>
            </a:r>
            <a:endParaRPr lang="en-US" sz="19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8" name="Group 9"/>
          <p:cNvGrpSpPr/>
          <p:nvPr/>
        </p:nvGrpSpPr>
        <p:grpSpPr>
          <a:xfrm>
            <a:off x="4815516" y="1079374"/>
            <a:ext cx="725496" cy="412373"/>
            <a:chOff x="3447299" y="2204865"/>
            <a:chExt cx="725496" cy="412373"/>
          </a:xfrm>
        </p:grpSpPr>
        <p:sp>
          <p:nvSpPr>
            <p:cNvPr id="39" name="Pentagon 38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entagon 39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79512" y="1412776"/>
            <a:ext cx="388571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Stepen korištenja nuklearnih elektrana zavisi od:</a:t>
            </a:r>
          </a:p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-stava javnosti u pogledu gradnje i korištenja nuklearnih elektrana, </a:t>
            </a:r>
          </a:p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-nacionalnih ciljeva vezanih za smanjivanje emisija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skakleničkih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gasova.</a:t>
            </a:r>
          </a:p>
          <a:p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9512" y="3862496"/>
            <a:ext cx="40324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Stepen korištenja termoelektrana zavisi od: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razvoja i primjene tehnologije hvatanja i odlaganja CO2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cijene fosilnih goriva,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cijene emitovanja CO2 u atmosferu po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toni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stava javnosti u pogledu gradnje i korištenja termoelektrana.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16016" y="1412776"/>
            <a:ext cx="40324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Stepen razmjene električne energije sa zemljama koje nisu članice EU zavisi od: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zavisnosti zemalja EU o primarnim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energentima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i o uvozu električne energije,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nivou razvoja i implementacije evropske pravne regulative.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3" name="Group 14"/>
          <p:cNvGrpSpPr/>
          <p:nvPr/>
        </p:nvGrpSpPr>
        <p:grpSpPr>
          <a:xfrm>
            <a:off x="4815516" y="3140968"/>
            <a:ext cx="725496" cy="412373"/>
            <a:chOff x="3447299" y="2204865"/>
            <a:chExt cx="725496" cy="412373"/>
          </a:xfrm>
        </p:grpSpPr>
        <p:sp>
          <p:nvSpPr>
            <p:cNvPr id="54" name="Pentagon 53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entagon 54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10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716016" y="3554789"/>
            <a:ext cx="40324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Stepen razmjene električne energije između zemalja članica EU zavisi od:</a:t>
            </a:r>
          </a:p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-razvoja izgradnje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interkonektivnih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naizmjeničnih i istosmjernih veza,</a:t>
            </a:r>
          </a:p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- nivoa razvoja i implementacije evropske pravne regulative.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59" name="Picture 58" descr="fotolia_38032496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496" y="5179370"/>
            <a:ext cx="4644008" cy="14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2" grpId="0"/>
      <p:bldP spid="42" grpId="0"/>
      <p:bldP spid="47" grpId="0"/>
      <p:bldP spid="52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grpSp>
        <p:nvGrpSpPr>
          <p:cNvPr id="3" name="Group 14"/>
          <p:cNvGrpSpPr/>
          <p:nvPr/>
        </p:nvGrpSpPr>
        <p:grpSpPr>
          <a:xfrm>
            <a:off x="279012" y="1988840"/>
            <a:ext cx="725496" cy="412373"/>
            <a:chOff x="3447299" y="2204865"/>
            <a:chExt cx="725496" cy="412373"/>
          </a:xfrm>
        </p:grpSpPr>
        <p:sp>
          <p:nvSpPr>
            <p:cNvPr id="16" name="Pentagon 15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01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9512" y="3573016"/>
            <a:ext cx="40324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2" y="188640"/>
            <a:ext cx="885698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19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REGIONALNO TRŽIŠTE</a:t>
            </a:r>
            <a:endParaRPr lang="en-US" sz="19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279012" y="3068960"/>
            <a:ext cx="725496" cy="412373"/>
            <a:chOff x="3447299" y="2204865"/>
            <a:chExt cx="725496" cy="412373"/>
          </a:xfrm>
        </p:grpSpPr>
        <p:sp>
          <p:nvSpPr>
            <p:cNvPr id="39" name="Pentagon 38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entagon 39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79512" y="1052736"/>
            <a:ext cx="87129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Dugoročno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posmatrano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da bi se utvrdilo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regionalno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tržište električne energije, zemlje se moraju dogovoriti: </a:t>
            </a:r>
          </a:p>
          <a:p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9512" y="2383575"/>
            <a:ext cx="4032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Da definišu, analiziraju i razviju mrežna pravila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7504" y="3402362"/>
            <a:ext cx="44644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Da definišu, analiziraju i razviju pravila trgovine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4671499" y="1916832"/>
            <a:ext cx="777317" cy="412373"/>
            <a:chOff x="3447299" y="2204865"/>
            <a:chExt cx="725496" cy="412373"/>
          </a:xfrm>
        </p:grpSpPr>
        <p:sp>
          <p:nvSpPr>
            <p:cNvPr id="54" name="Pentagon 53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entagon 54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03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572000" y="2330653"/>
            <a:ext cx="4320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Da definišu, analiziraju, i razviju procedure poravnanja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3" name="Group 14"/>
          <p:cNvGrpSpPr/>
          <p:nvPr/>
        </p:nvGrpSpPr>
        <p:grpSpPr>
          <a:xfrm>
            <a:off x="4671499" y="3035280"/>
            <a:ext cx="777317" cy="412373"/>
            <a:chOff x="3447299" y="2204865"/>
            <a:chExt cx="725496" cy="412373"/>
          </a:xfrm>
        </p:grpSpPr>
        <p:sp>
          <p:nvSpPr>
            <p:cNvPr id="34" name="Pentagon 33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entagon 34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04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572000" y="3449101"/>
            <a:ext cx="4320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Da uspostave/razviju energetski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pool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ili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berzu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energije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50" descr="abou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40218"/>
            <a:ext cx="9144000" cy="20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2" grpId="0"/>
      <p:bldP spid="42" grpId="0"/>
      <p:bldP spid="47" grpId="0"/>
      <p:bldP spid="52" grpId="0"/>
      <p:bldP spid="57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grpSp>
        <p:nvGrpSpPr>
          <p:cNvPr id="2" name="Group 14"/>
          <p:cNvGrpSpPr/>
          <p:nvPr/>
        </p:nvGrpSpPr>
        <p:grpSpPr>
          <a:xfrm>
            <a:off x="107504" y="1949351"/>
            <a:ext cx="725496" cy="412373"/>
            <a:chOff x="3447299" y="2204865"/>
            <a:chExt cx="725496" cy="412373"/>
          </a:xfrm>
        </p:grpSpPr>
        <p:sp>
          <p:nvSpPr>
            <p:cNvPr id="16" name="Pentagon 15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01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9512" y="3573016"/>
            <a:ext cx="40324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2" y="188640"/>
            <a:ext cx="885698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19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MOGUĆI SCENARIJI RAZVOJA ELEKTROENERGETSKOG SISTEMA I TRŽIŠTA ELEKTRIČNE ENERGIJE I PRENOSNE MREŽE DO 2050.</a:t>
            </a:r>
            <a:endParaRPr lang="en-US" sz="19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1052736"/>
            <a:ext cx="8712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U nastavku je opisano pet mogućih scenarija razvoja nacionalnih i evropskog elektroenergetskog sistema, tržišta električne energije i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prenosne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mreže do 2050. za koje se vjeruje da mogu dovesti do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dekarbonizacije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5576" y="1844825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500" b="1" dirty="0" smtClean="0">
                <a:ea typeface="Tahoma" pitchFamily="34" charset="0"/>
                <a:cs typeface="Tahoma" pitchFamily="34" charset="0"/>
              </a:rPr>
              <a:t>RAVNOMJERNA DIVERSIFIKACIJA EVROPSKOG PROIZVODNOG PORTFELJA</a:t>
            </a:r>
          </a:p>
          <a:p>
            <a:r>
              <a:rPr lang="bs-Latn-BA" sz="1500" b="1" dirty="0" smtClean="0">
                <a:ea typeface="Tahoma" pitchFamily="34" charset="0"/>
                <a:cs typeface="Tahoma" pitchFamily="34" charset="0"/>
              </a:rPr>
              <a:t>Težište je na značajnom udjelu elektrana na obnovljive izvore energije i nuklearnih elektrana</a:t>
            </a:r>
          </a:p>
          <a:p>
            <a:endParaRPr lang="en-US" sz="15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3" name="Group 14"/>
          <p:cNvGrpSpPr/>
          <p:nvPr/>
        </p:nvGrpSpPr>
        <p:grpSpPr>
          <a:xfrm>
            <a:off x="4638592" y="1916832"/>
            <a:ext cx="725496" cy="412373"/>
            <a:chOff x="3447299" y="2204865"/>
            <a:chExt cx="725496" cy="412373"/>
          </a:xfrm>
        </p:grpSpPr>
        <p:sp>
          <p:nvSpPr>
            <p:cNvPr id="38" name="Pentagon 37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entagon 42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02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64088" y="1844824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500" b="1" dirty="0" smtClean="0">
                <a:ea typeface="Tahoma" pitchFamily="34" charset="0"/>
                <a:cs typeface="Tahoma" pitchFamily="34" charset="0"/>
              </a:rPr>
              <a:t>VELIKI UDIO TERMOELEKTRANA NA FOSILNA GORIVA I NUKLEARNIH ELEKTRANA </a:t>
            </a:r>
          </a:p>
          <a:p>
            <a:r>
              <a:rPr lang="bs-Latn-BA" sz="1500" b="1" dirty="0" smtClean="0">
                <a:ea typeface="Tahoma" pitchFamily="34" charset="0"/>
                <a:cs typeface="Tahoma" pitchFamily="34" charset="0"/>
              </a:rPr>
              <a:t>- Dominantan udio termoelektrana na fosilna goriva uz značajnu primjenu tehnologije hvatanja i odlaganja CO2, te veliki udio nuklearnih elektrana</a:t>
            </a:r>
          </a:p>
          <a:p>
            <a:endParaRPr lang="en-US" sz="15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5496" y="3212976"/>
            <a:ext cx="4824536" cy="3197969"/>
            <a:chOff x="35496" y="3212976"/>
            <a:chExt cx="4824536" cy="3197969"/>
          </a:xfrm>
        </p:grpSpPr>
        <p:pic>
          <p:nvPicPr>
            <p:cNvPr id="63" name="Picture 62" descr="C:\Users\Nedzad\AppData\Local\Temp\FineReader11\media\image2.jpe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896" y="3493988"/>
              <a:ext cx="2413000" cy="252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TextBox 64"/>
            <p:cNvSpPr txBox="1"/>
            <p:nvPr/>
          </p:nvSpPr>
          <p:spPr>
            <a:xfrm>
              <a:off x="1979712" y="3212976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Rast </a:t>
              </a:r>
              <a:r>
                <a:rPr lang="bs-Latn-BA" sz="1200" b="1" dirty="0" err="1" smtClean="0"/>
                <a:t>BDP-a</a:t>
              </a:r>
              <a:endParaRPr lang="bs-Latn-BA" sz="12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115616" y="3440033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Razmjena u EU</a:t>
              </a:r>
              <a:endParaRPr lang="bs-Latn-BA" sz="12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496" y="4077072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Razmjena sa non EU zemljama</a:t>
              </a:r>
              <a:endParaRPr lang="bs-Latn-BA" sz="12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7896" y="4983559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Fosilna goriva</a:t>
              </a:r>
              <a:endParaRPr lang="bs-Latn-BA" sz="12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115616" y="577564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Nuklearne</a:t>
              </a:r>
            </a:p>
            <a:p>
              <a:r>
                <a:rPr lang="bs-Latn-BA" sz="1200" b="1" dirty="0" smtClean="0"/>
                <a:t>elektrane</a:t>
              </a:r>
              <a:endParaRPr lang="bs-Latn-BA" sz="12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07704" y="5949280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Decentralizirani</a:t>
              </a:r>
              <a:r>
                <a:rPr lang="bs-Latn-BA" sz="1200" b="1" dirty="0" smtClean="0"/>
                <a:t> </a:t>
              </a:r>
            </a:p>
            <a:p>
              <a:r>
                <a:rPr lang="bs-Latn-BA" sz="1200" b="1" dirty="0" smtClean="0"/>
                <a:t>OIE</a:t>
              </a:r>
              <a:endParaRPr lang="bs-Latn-BA" sz="12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59832" y="5703639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Centralzirani</a:t>
              </a:r>
              <a:endParaRPr lang="bs-Latn-BA" sz="1200" b="1" dirty="0" smtClean="0"/>
            </a:p>
            <a:p>
              <a:r>
                <a:rPr lang="bs-Latn-BA" sz="1200" b="1" dirty="0" smtClean="0"/>
                <a:t>OIE</a:t>
              </a:r>
              <a:endParaRPr lang="bs-Latn-BA" sz="12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63888" y="4941168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Centralzirana</a:t>
              </a:r>
              <a:endParaRPr lang="bs-Latn-BA" sz="1200" b="1" dirty="0" smtClean="0"/>
            </a:p>
            <a:p>
              <a:r>
                <a:rPr lang="bs-Latn-BA" sz="1200" b="1" dirty="0" smtClean="0"/>
                <a:t>pohrana</a:t>
              </a:r>
              <a:endParaRPr lang="bs-Latn-BA" sz="12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63888" y="4077072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Energetska </a:t>
              </a:r>
            </a:p>
            <a:p>
              <a:r>
                <a:rPr lang="bs-Latn-BA" sz="1200" b="1" dirty="0" smtClean="0"/>
                <a:t>efikasnost</a:t>
              </a:r>
              <a:endParaRPr lang="bs-Latn-BA" sz="12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987824" y="3284984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Potrošnja el. energije</a:t>
              </a:r>
              <a:endParaRPr lang="bs-Latn-BA" sz="1200" b="1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283968" y="3429000"/>
            <a:ext cx="4824536" cy="3197969"/>
            <a:chOff x="4283968" y="3429000"/>
            <a:chExt cx="4824536" cy="3197969"/>
          </a:xfrm>
        </p:grpSpPr>
        <p:pic>
          <p:nvPicPr>
            <p:cNvPr id="64" name="Picture 63" descr="C:\Users\Nedzad\AppData\Local\Temp\FineReader11\media\image3.jpe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968" y="3674641"/>
              <a:ext cx="2438400" cy="252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TextBox 74"/>
            <p:cNvSpPr txBox="1"/>
            <p:nvPr/>
          </p:nvSpPr>
          <p:spPr>
            <a:xfrm>
              <a:off x="6228184" y="3429000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Rast </a:t>
              </a:r>
              <a:r>
                <a:rPr lang="bs-Latn-BA" sz="1200" b="1" dirty="0" err="1" smtClean="0"/>
                <a:t>BDP-a</a:t>
              </a:r>
              <a:endParaRPr lang="bs-Latn-BA" sz="12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64088" y="3656057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Razmjena u EU</a:t>
              </a:r>
              <a:endParaRPr lang="bs-Latn-BA" sz="12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283968" y="4293096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Razmjena sa non EU zemljama</a:t>
              </a:r>
              <a:endParaRPr lang="bs-Latn-BA" sz="12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36368" y="5199583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Fosilna goriva</a:t>
              </a:r>
              <a:endParaRPr lang="bs-Latn-BA" sz="12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64088" y="5991671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Nuklearne</a:t>
              </a:r>
            </a:p>
            <a:p>
              <a:r>
                <a:rPr lang="bs-Latn-BA" sz="1200" b="1" dirty="0" smtClean="0"/>
                <a:t>elektrane</a:t>
              </a:r>
              <a:endParaRPr lang="bs-Latn-BA" sz="12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56176" y="6165304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Decentralizirani</a:t>
              </a:r>
              <a:r>
                <a:rPr lang="bs-Latn-BA" sz="1200" b="1" dirty="0" smtClean="0"/>
                <a:t> </a:t>
              </a:r>
            </a:p>
            <a:p>
              <a:r>
                <a:rPr lang="bs-Latn-BA" sz="1200" b="1" dirty="0" smtClean="0"/>
                <a:t>OIE</a:t>
              </a:r>
              <a:endParaRPr lang="bs-Latn-BA" sz="12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08304" y="5919663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Centralzirani</a:t>
              </a:r>
              <a:endParaRPr lang="bs-Latn-BA" sz="1200" b="1" dirty="0" smtClean="0"/>
            </a:p>
            <a:p>
              <a:r>
                <a:rPr lang="bs-Latn-BA" sz="1200" b="1" dirty="0" smtClean="0"/>
                <a:t>OIE</a:t>
              </a:r>
              <a:endParaRPr lang="bs-Latn-BA" sz="12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812360" y="5157192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Centralzirana</a:t>
              </a:r>
              <a:endParaRPr lang="bs-Latn-BA" sz="1200" b="1" dirty="0" smtClean="0"/>
            </a:p>
            <a:p>
              <a:r>
                <a:rPr lang="bs-Latn-BA" sz="1200" b="1" dirty="0" smtClean="0"/>
                <a:t>pohrana</a:t>
              </a:r>
              <a:endParaRPr lang="bs-Latn-BA" sz="12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812360" y="4293096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Energetska </a:t>
              </a:r>
            </a:p>
            <a:p>
              <a:r>
                <a:rPr lang="bs-Latn-BA" sz="1200" b="1" dirty="0" smtClean="0"/>
                <a:t>efikasnost</a:t>
              </a:r>
              <a:endParaRPr lang="bs-Latn-BA" sz="1200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36296" y="3501008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Potrošnja el. energije</a:t>
              </a:r>
              <a:endParaRPr lang="bs-Latn-BA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2" grpId="0"/>
      <p:bldP spid="42" grpId="0"/>
      <p:bldP spid="47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grpSp>
        <p:nvGrpSpPr>
          <p:cNvPr id="2" name="Group 14"/>
          <p:cNvGrpSpPr/>
          <p:nvPr/>
        </p:nvGrpSpPr>
        <p:grpSpPr>
          <a:xfrm>
            <a:off x="107504" y="1157263"/>
            <a:ext cx="725496" cy="412373"/>
            <a:chOff x="3447299" y="2204865"/>
            <a:chExt cx="725496" cy="412373"/>
          </a:xfrm>
        </p:grpSpPr>
        <p:sp>
          <p:nvSpPr>
            <p:cNvPr id="16" name="Pentagon 15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03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9512" y="3573016"/>
            <a:ext cx="40324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2" y="188640"/>
            <a:ext cx="885698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19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MOGUĆI SCENARIJI RAZVOJA ELEKTROENERGETSKOG SISTEMA I TRŽIŠTA ELEKTRIČNE ENERGIJE I PRENOSNE MREŽE DO 2050.</a:t>
            </a:r>
            <a:endParaRPr lang="en-US" sz="19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5576" y="1052737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500" b="1" dirty="0" smtClean="0">
                <a:ea typeface="Tahoma" pitchFamily="34" charset="0"/>
                <a:cs typeface="Tahoma" pitchFamily="34" charset="0"/>
              </a:rPr>
              <a:t>DOMINANTAN UDIO CENTRALIZIRANIH ELEKTRANA NA OBNOVLJIVE IZVORE ENERGIJE I PRENOSNIH KAPACITETA ZA PRENOS ELEKTRIČNE ENERGIJE NA VELIKE UDALJENOSTI</a:t>
            </a:r>
          </a:p>
          <a:p>
            <a:endParaRPr lang="en-US" sz="15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4638592" y="980728"/>
            <a:ext cx="725496" cy="412373"/>
            <a:chOff x="3447299" y="2204865"/>
            <a:chExt cx="725496" cy="412373"/>
          </a:xfrm>
        </p:grpSpPr>
        <p:sp>
          <p:nvSpPr>
            <p:cNvPr id="38" name="Pentagon 37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entagon 42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04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64088" y="90872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400" b="1" dirty="0" smtClean="0">
                <a:ea typeface="Tahoma" pitchFamily="34" charset="0"/>
                <a:cs typeface="Tahoma" pitchFamily="34" charset="0"/>
              </a:rPr>
              <a:t>VRLO VELIKI UDIO ELEKTRANA NA OBNOVLJIVE IZVORE ENERGIJE</a:t>
            </a:r>
            <a:endParaRPr lang="en-US" sz="14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5" name="Group 14"/>
          <p:cNvGrpSpPr/>
          <p:nvPr/>
        </p:nvGrpSpPr>
        <p:grpSpPr>
          <a:xfrm>
            <a:off x="4572000" y="3861048"/>
            <a:ext cx="725496" cy="412373"/>
            <a:chOff x="3447299" y="2204865"/>
            <a:chExt cx="725496" cy="412373"/>
          </a:xfrm>
        </p:grpSpPr>
        <p:sp>
          <p:nvSpPr>
            <p:cNvPr id="26" name="Pentagon 25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entagon 26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05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297496" y="378904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400" b="1" dirty="0" smtClean="0">
                <a:ea typeface="Tahoma" pitchFamily="34" charset="0"/>
                <a:cs typeface="Tahoma" pitchFamily="34" charset="0"/>
              </a:rPr>
              <a:t>VRLO VELIKI UDIO DECENTRALIZIRANIH ELEKTRANA NA OBNOVLJIVE IZVORE ENERGIJE</a:t>
            </a:r>
            <a:endParaRPr lang="en-US" sz="14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-36512" y="2535287"/>
            <a:ext cx="4320480" cy="2723530"/>
            <a:chOff x="-36512" y="2535287"/>
            <a:chExt cx="4320480" cy="2723530"/>
          </a:xfrm>
        </p:grpSpPr>
        <p:pic>
          <p:nvPicPr>
            <p:cNvPr id="23" name="Picture 22" descr="C:\Users\Nedzad\AppData\Local\Temp\FineReader11\media\image4.jpe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780928"/>
              <a:ext cx="2160240" cy="2088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1619672" y="2535287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Rast </a:t>
              </a:r>
              <a:r>
                <a:rPr lang="bs-Latn-BA" sz="1200" b="1" dirty="0" err="1" smtClean="0"/>
                <a:t>BDP-a</a:t>
              </a:r>
              <a:endParaRPr lang="bs-Latn-BA" sz="12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7544" y="2708920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Razmjena u EU</a:t>
              </a:r>
              <a:endParaRPr lang="bs-Latn-BA" sz="1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36512" y="3140968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Razmjena sa non EU zemljama</a:t>
              </a:r>
              <a:endParaRPr lang="bs-Latn-BA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36512" y="4005064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Fosilna goriva</a:t>
              </a:r>
              <a:endParaRPr lang="bs-Latn-BA" sz="12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1560" y="458112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Nuklearne</a:t>
              </a:r>
            </a:p>
            <a:p>
              <a:r>
                <a:rPr lang="bs-Latn-BA" sz="1200" b="1" dirty="0" smtClean="0"/>
                <a:t>elektrane</a:t>
              </a:r>
              <a:endParaRPr lang="bs-Latn-BA" sz="12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75656" y="4797152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Decentralizirani</a:t>
              </a:r>
              <a:r>
                <a:rPr lang="bs-Latn-BA" sz="1200" b="1" dirty="0" smtClean="0"/>
                <a:t> </a:t>
              </a:r>
            </a:p>
            <a:p>
              <a:r>
                <a:rPr lang="bs-Latn-BA" sz="1200" b="1" dirty="0" smtClean="0"/>
                <a:t>OIE</a:t>
              </a:r>
              <a:endParaRPr lang="bs-Latn-BA" sz="12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55776" y="4581128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Centralzirani</a:t>
              </a:r>
              <a:endParaRPr lang="bs-Latn-BA" sz="1200" b="1" dirty="0" smtClean="0"/>
            </a:p>
            <a:p>
              <a:r>
                <a:rPr lang="bs-Latn-BA" sz="1200" b="1" dirty="0" smtClean="0"/>
                <a:t>OIE</a:t>
              </a:r>
              <a:endParaRPr lang="bs-Latn-BA" sz="12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824" y="3933056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Centralzirana</a:t>
              </a:r>
              <a:endParaRPr lang="bs-Latn-BA" sz="1200" b="1" dirty="0" smtClean="0"/>
            </a:p>
            <a:p>
              <a:r>
                <a:rPr lang="bs-Latn-BA" sz="1200" b="1" dirty="0" smtClean="0"/>
                <a:t>pohrana</a:t>
              </a:r>
              <a:endParaRPr lang="bs-Latn-BA" sz="12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87824" y="3212976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Energetska </a:t>
              </a:r>
            </a:p>
            <a:p>
              <a:r>
                <a:rPr lang="bs-Latn-BA" sz="1200" b="1" dirty="0" smtClean="0"/>
                <a:t>efikasnost</a:t>
              </a:r>
              <a:endParaRPr lang="bs-Latn-BA" sz="12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27784" y="2607295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Potrošnja el. energije</a:t>
              </a:r>
              <a:endParaRPr lang="bs-Latn-BA" sz="1200" b="1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427984" y="1268760"/>
            <a:ext cx="4392488" cy="2664296"/>
            <a:chOff x="4427984" y="1268760"/>
            <a:chExt cx="4392488" cy="2664296"/>
          </a:xfrm>
        </p:grpSpPr>
        <p:pic>
          <p:nvPicPr>
            <p:cNvPr id="24" name="Picture 23" descr="C:\Users\Nedzad\AppData\Local\Temp\FineReader11\media\image5.jpe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484784"/>
              <a:ext cx="2088232" cy="2088232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6228184" y="1268760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Rast </a:t>
              </a:r>
              <a:r>
                <a:rPr lang="bs-Latn-BA" sz="1200" b="1" dirty="0" err="1" smtClean="0"/>
                <a:t>BDP-a</a:t>
              </a:r>
              <a:endParaRPr lang="bs-Latn-BA" sz="12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88024" y="1484784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Razmjena u EU</a:t>
              </a:r>
              <a:endParaRPr lang="bs-Latn-BA" sz="12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27984" y="1988840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Razmjena sa non EU zemljama</a:t>
              </a:r>
              <a:endParaRPr lang="bs-Latn-BA" sz="12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36368" y="2636912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Fosilna goriva</a:t>
              </a:r>
              <a:endParaRPr lang="bs-Latn-BA" sz="12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76056" y="314096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Nuklearne</a:t>
              </a:r>
            </a:p>
            <a:p>
              <a:r>
                <a:rPr lang="bs-Latn-BA" sz="1200" b="1" dirty="0" smtClean="0"/>
                <a:t>elektrane</a:t>
              </a:r>
              <a:endParaRPr lang="bs-Latn-BA" sz="12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12160" y="3471391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Decentralizirani</a:t>
              </a:r>
              <a:r>
                <a:rPr lang="bs-Latn-BA" sz="1200" b="1" dirty="0" smtClean="0"/>
                <a:t> </a:t>
              </a:r>
            </a:p>
            <a:p>
              <a:r>
                <a:rPr lang="bs-Latn-BA" sz="1200" b="1" dirty="0" smtClean="0"/>
                <a:t>OIE</a:t>
              </a:r>
              <a:endParaRPr lang="bs-Latn-BA" sz="12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36296" y="3140968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Centralzirani</a:t>
              </a:r>
              <a:endParaRPr lang="bs-Latn-BA" sz="1200" b="1" dirty="0" smtClean="0"/>
            </a:p>
            <a:p>
              <a:r>
                <a:rPr lang="bs-Latn-BA" sz="1200" b="1" dirty="0" smtClean="0"/>
                <a:t>OIE</a:t>
              </a:r>
              <a:endParaRPr lang="bs-Latn-BA" sz="12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524328" y="2564904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Centralzirana</a:t>
              </a:r>
              <a:endParaRPr lang="bs-Latn-BA" sz="1200" b="1" dirty="0" smtClean="0"/>
            </a:p>
            <a:p>
              <a:r>
                <a:rPr lang="bs-Latn-BA" sz="1200" b="1" dirty="0" smtClean="0"/>
                <a:t>pohrana</a:t>
              </a:r>
              <a:endParaRPr lang="bs-Latn-BA" sz="12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524328" y="1916832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Energetska </a:t>
              </a:r>
            </a:p>
            <a:p>
              <a:r>
                <a:rPr lang="bs-Latn-BA" sz="1200" b="1" dirty="0" smtClean="0"/>
                <a:t>efikasnost</a:t>
              </a:r>
              <a:endParaRPr lang="bs-Latn-BA" sz="12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64288" y="1340768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Potrošnja el. energije</a:t>
              </a:r>
              <a:endParaRPr lang="bs-Latn-BA" sz="1200" b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535488" y="4149080"/>
            <a:ext cx="4608512" cy="2407622"/>
            <a:chOff x="4427984" y="4221088"/>
            <a:chExt cx="4608512" cy="2407622"/>
          </a:xfrm>
        </p:grpSpPr>
        <p:pic>
          <p:nvPicPr>
            <p:cNvPr id="35" name="Picture 34" descr="C:\Users\Nedzad\AppData\Local\Temp\FineReader11\media\image6.jpe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4384898"/>
              <a:ext cx="2233662" cy="2068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TextBox 61"/>
            <p:cNvSpPr txBox="1"/>
            <p:nvPr/>
          </p:nvSpPr>
          <p:spPr>
            <a:xfrm>
              <a:off x="6228184" y="4221088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Rast </a:t>
              </a:r>
              <a:r>
                <a:rPr lang="bs-Latn-BA" sz="1200" b="1" dirty="0" err="1" smtClean="0"/>
                <a:t>BDP-a</a:t>
              </a:r>
              <a:endParaRPr lang="bs-Latn-BA" sz="12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88024" y="4437112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Razmjena u EU</a:t>
              </a:r>
              <a:endParaRPr lang="bs-Latn-BA" sz="12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427984" y="4941168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Razmjena sa non EU zemljama</a:t>
              </a:r>
              <a:endParaRPr lang="bs-Latn-BA" sz="12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36368" y="5589240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Fosilna goriva</a:t>
              </a:r>
              <a:endParaRPr lang="bs-Latn-BA" sz="12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76056" y="6093296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Nuklearne</a:t>
              </a:r>
            </a:p>
            <a:p>
              <a:r>
                <a:rPr lang="bs-Latn-BA" sz="1200" b="1" dirty="0" smtClean="0"/>
                <a:t>elektrane</a:t>
              </a:r>
              <a:endParaRPr lang="bs-Latn-BA" sz="12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868144" y="6351711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Decentralizirani</a:t>
              </a:r>
              <a:r>
                <a:rPr lang="bs-Latn-BA" sz="1200" b="1" dirty="0" smtClean="0"/>
                <a:t> OIE</a:t>
              </a:r>
              <a:endParaRPr lang="bs-Latn-BA" sz="12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236296" y="6093296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Centralzirani</a:t>
              </a:r>
              <a:endParaRPr lang="bs-Latn-BA" sz="1200" b="1" dirty="0" smtClean="0"/>
            </a:p>
            <a:p>
              <a:r>
                <a:rPr lang="bs-Latn-BA" sz="1200" b="1" dirty="0" smtClean="0"/>
                <a:t>OIE</a:t>
              </a:r>
              <a:endParaRPr lang="bs-Latn-BA" sz="12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740352" y="5517232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err="1" smtClean="0"/>
                <a:t>Centralzirana</a:t>
              </a:r>
              <a:endParaRPr lang="bs-Latn-BA" sz="1200" b="1" dirty="0" smtClean="0"/>
            </a:p>
            <a:p>
              <a:r>
                <a:rPr lang="bs-Latn-BA" sz="1200" b="1" dirty="0" smtClean="0"/>
                <a:t>pohrana</a:t>
              </a:r>
              <a:endParaRPr lang="bs-Latn-BA" sz="12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740352" y="4797152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Energetska </a:t>
              </a:r>
            </a:p>
            <a:p>
              <a:r>
                <a:rPr lang="bs-Latn-BA" sz="1200" b="1" dirty="0" smtClean="0"/>
                <a:t>efikasnost</a:t>
              </a:r>
              <a:endParaRPr lang="bs-Latn-BA" sz="12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308304" y="4335487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200" b="1" dirty="0" smtClean="0"/>
                <a:t>Potrošnja el. energije</a:t>
              </a:r>
              <a:endParaRPr lang="bs-Latn-BA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2" grpId="0"/>
      <p:bldP spid="47" grpId="0"/>
      <p:bldP spid="45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2" y="4382236"/>
            <a:ext cx="9144002" cy="3688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2130499"/>
            <a:ext cx="9144000" cy="24982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1331640" y="4979269"/>
            <a:ext cx="3571811" cy="1474067"/>
            <a:chOff x="1473274" y="4437112"/>
            <a:chExt cx="2604303" cy="1246926"/>
          </a:xfrm>
        </p:grpSpPr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1713372" y="5107974"/>
              <a:ext cx="1904256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200" b="1" dirty="0" smtClean="0">
                  <a:solidFill>
                    <a:schemeClr val="bg1">
                      <a:lumMod val="65000"/>
                    </a:schemeClr>
                  </a:solidFill>
                </a:rPr>
                <a:t>+387 33 726 500/501 </a:t>
              </a:r>
              <a:endParaRPr lang="en-US" sz="1200" b="1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bs-Latn-BA" sz="1200" b="1" dirty="0" smtClean="0">
                  <a:solidFill>
                    <a:schemeClr val="bg1">
                      <a:lumMod val="65000"/>
                    </a:schemeClr>
                  </a:solidFill>
                </a:rPr>
                <a:t>desnica.radivojevic@fmpu.gov.ba</a:t>
              </a:r>
              <a:endParaRPr lang="en-US" sz="12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0" indent="0">
                <a:buNone/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724" y="5414893"/>
              <a:ext cx="126780" cy="94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138" y="5162794"/>
              <a:ext cx="142668" cy="14266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473274" y="4437112"/>
              <a:ext cx="2604303" cy="9112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s-Latn-BA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Mr. sci.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bs-Latn-BA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Desnica Radivojević</a:t>
              </a:r>
              <a:endPara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6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Zamjenik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premijera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Vlade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FBiH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bs-Latn-BA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bs-Latn-BA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16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inistar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prostornog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bs-Latn-BA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uređenja FBiH</a:t>
              </a:r>
              <a:endPara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1600" b="1" dirty="0">
                <a:solidFill>
                  <a:srgbClr val="F5C24C"/>
                </a:solidFill>
                <a:latin typeface="+mj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29249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4000" b="1" dirty="0" smtClean="0">
                <a:solidFill>
                  <a:schemeClr val="bg1">
                    <a:lumMod val="75000"/>
                  </a:schemeClr>
                </a:solidFill>
              </a:rPr>
              <a:t>HVALA NA PAŽNJI</a:t>
            </a:r>
            <a:endParaRPr lang="en-US" sz="40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4380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grpSp>
        <p:nvGrpSpPr>
          <p:cNvPr id="4" name="Group 3"/>
          <p:cNvGrpSpPr/>
          <p:nvPr/>
        </p:nvGrpSpPr>
        <p:grpSpPr>
          <a:xfrm>
            <a:off x="4283968" y="1700808"/>
            <a:ext cx="4689888" cy="4392488"/>
            <a:chOff x="-684584" y="1340768"/>
            <a:chExt cx="4689888" cy="4392488"/>
          </a:xfrm>
        </p:grpSpPr>
        <p:sp>
          <p:nvSpPr>
            <p:cNvPr id="3" name="Oval 2"/>
            <p:cNvSpPr/>
            <p:nvPr/>
          </p:nvSpPr>
          <p:spPr>
            <a:xfrm>
              <a:off x="-684584" y="1340768"/>
              <a:ext cx="4392488" cy="4392488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1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387184" y="1340768"/>
              <a:ext cx="4392488" cy="4392488"/>
            </a:xfrm>
            <a:prstGeom prst="ellipse">
              <a:avLst/>
            </a:prstGeom>
            <a:solidFill>
              <a:srgbClr val="FF0000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ubtitle 2"/>
          <p:cNvSpPr txBox="1">
            <a:spLocks/>
          </p:cNvSpPr>
          <p:nvPr/>
        </p:nvSpPr>
        <p:spPr>
          <a:xfrm>
            <a:off x="4499992" y="3140965"/>
            <a:ext cx="4176464" cy="2304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s-Latn-BA" sz="40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REGIONALNO</a:t>
            </a:r>
          </a:p>
          <a:p>
            <a:pPr marL="0" indent="0" algn="ctr">
              <a:buNone/>
            </a:pPr>
            <a:r>
              <a:rPr lang="bs-Latn-BA" sz="40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TRŽIŠTE</a:t>
            </a:r>
            <a:endParaRPr lang="en-US" sz="4000" b="1" spc="-1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3028" y="1780368"/>
            <a:ext cx="725496" cy="412373"/>
            <a:chOff x="3447299" y="2204865"/>
            <a:chExt cx="725496" cy="412373"/>
          </a:xfrm>
        </p:grpSpPr>
        <p:sp>
          <p:nvSpPr>
            <p:cNvPr id="11" name="Pentagon 10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01.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8" y="2276872"/>
            <a:ext cx="38857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Uštede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u operativnim troškovima, kao</a:t>
            </a:r>
          </a:p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rezultat različitih profila opterećenja i korištenje zajedničkih rezervnih kapaciteta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3028" y="3404766"/>
            <a:ext cx="725496" cy="412373"/>
            <a:chOff x="3447299" y="2204865"/>
            <a:chExt cx="725496" cy="412373"/>
          </a:xfrm>
        </p:grpSpPr>
        <p:sp>
          <p:nvSpPr>
            <p:cNvPr id="16" name="Pentagon 15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02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3528" y="3901270"/>
            <a:ext cx="38857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Podrška u slučaju interventnih situacija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1020" y="4810585"/>
            <a:ext cx="725496" cy="412373"/>
            <a:chOff x="3447299" y="2204865"/>
            <a:chExt cx="725496" cy="412373"/>
          </a:xfrm>
        </p:grpSpPr>
        <p:sp>
          <p:nvSpPr>
            <p:cNvPr id="23" name="Pentagon 22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entagon 23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03.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1520" y="5307089"/>
            <a:ext cx="38142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/>
              <a:t>Smanjivanje investicija i troškova nabavke energije</a:t>
            </a:r>
            <a:endParaRPr lang="en-US" sz="1700" b="1" dirty="0">
              <a:latin typeface="Signika Negative" pitchFamily="2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7016" y="288032"/>
            <a:ext cx="885698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19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OSNOVNI RAZLOZI ZA POSTOJANJE REGIONALNOG TRŽIŠTA</a:t>
            </a:r>
            <a:endParaRPr lang="en-US" sz="19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6" grpId="0"/>
      <p:bldP spid="2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bs-Latn-BA" b="1" kern="0" dirty="0" smtClean="0">
                <a:solidFill>
                  <a:srgbClr val="2A303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OSNOVNI RAZLOZI ZA POSTOJANJE REGIONALNOG TRŽIŠTA</a:t>
            </a:r>
            <a:endParaRPr lang="en-US" b="1" kern="0" dirty="0" smtClean="0">
              <a:solidFill>
                <a:srgbClr val="2A303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316375"/>
            <a:ext cx="442798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500" dirty="0" smtClean="0"/>
              <a:t>Uredba 714/2009 Evropskog parlamenta i Vijeća Evrope</a:t>
            </a:r>
            <a:r>
              <a:rPr lang="bs-Latn-BA" sz="1500" dirty="0" smtClean="0"/>
              <a:t> </a:t>
            </a:r>
            <a:r>
              <a:rPr lang="bs-Latn-BA" sz="1500" dirty="0" smtClean="0">
                <a:latin typeface="Arial" pitchFamily="34" charset="0"/>
                <a:cs typeface="Arial" pitchFamily="34" charset="0"/>
              </a:rPr>
              <a:t>propisuje  potrebu 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sz="1500" dirty="0" smtClean="0">
                <a:latin typeface="Arial" pitchFamily="34" charset="0"/>
                <a:cs typeface="Arial" pitchFamily="34" charset="0"/>
              </a:rPr>
              <a:t>uspostave 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tržišn</a:t>
            </a:r>
            <a:r>
              <a:rPr lang="bs-Latn-BA" sz="1500" dirty="0" smtClean="0">
                <a:latin typeface="Arial" pitchFamily="34" charset="0"/>
                <a:cs typeface="Arial" pitchFamily="34" charset="0"/>
              </a:rPr>
              <a:t>ih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 mehaniz</a:t>
            </a:r>
            <a:r>
              <a:rPr lang="bs-Latn-BA" sz="1500" dirty="0" smtClean="0">
                <a:latin typeface="Arial" pitchFamily="34" charset="0"/>
                <a:cs typeface="Arial" pitchFamily="34" charset="0"/>
              </a:rPr>
              <a:t>ama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 za </a:t>
            </a:r>
            <a:r>
              <a:rPr lang="vi-VN" sz="1500" dirty="0" smtClean="0"/>
              <a:t>raspodjelu prekograničnih prenosnih kapaciteta. </a:t>
            </a:r>
            <a:endParaRPr lang="bs-Latn-BA" sz="1500" dirty="0" smtClean="0"/>
          </a:p>
          <a:p>
            <a:r>
              <a:rPr lang="vi-VN" sz="1500" dirty="0" smtClean="0"/>
              <a:t>U skladu s tim u 2015. godini NOSBIH i susjedni operatori sistema dodjelu prava na korištenje prekograničnih prenosnih kapaciteta će vršiti zajedničkim aukcijama.</a:t>
            </a:r>
            <a:endParaRPr lang="bs-Latn-BA" sz="1500" dirty="0" smtClean="0"/>
          </a:p>
          <a:p>
            <a:endParaRPr lang="bs-Latn-BA" sz="1500" dirty="0" smtClean="0"/>
          </a:p>
          <a:p>
            <a:r>
              <a:rPr lang="bs-Latn-BA" sz="1500" dirty="0" smtClean="0">
                <a:latin typeface="Arial" pitchFamily="34" charset="0"/>
                <a:cs typeface="Arial" pitchFamily="34" charset="0"/>
              </a:rPr>
              <a:t>Ostvareni fizički tokovi električne energije u BiH na </a:t>
            </a:r>
            <a:r>
              <a:rPr lang="bs-Latn-BA" sz="1500" dirty="0" err="1" smtClean="0">
                <a:latin typeface="Arial" pitchFamily="34" charset="0"/>
                <a:cs typeface="Arial" pitchFamily="34" charset="0"/>
              </a:rPr>
              <a:t>interkonektivnim</a:t>
            </a:r>
            <a:r>
              <a:rPr lang="bs-Latn-BA" sz="1500" dirty="0" smtClean="0">
                <a:latin typeface="Arial" pitchFamily="34" charset="0"/>
                <a:cs typeface="Arial" pitchFamily="34" charset="0"/>
              </a:rPr>
              <a:t> dalekovodima daju saldo </a:t>
            </a:r>
            <a:r>
              <a:rPr lang="bs-Latn-BA" sz="1500" dirty="0" err="1" smtClean="0">
                <a:latin typeface="Arial" pitchFamily="34" charset="0"/>
                <a:cs typeface="Arial" pitchFamily="34" charset="0"/>
              </a:rPr>
              <a:t>ramijenjene</a:t>
            </a:r>
            <a:r>
              <a:rPr lang="bs-Latn-BA" sz="1500" dirty="0" smtClean="0">
                <a:latin typeface="Arial" pitchFamily="34" charset="0"/>
                <a:cs typeface="Arial" pitchFamily="34" charset="0"/>
              </a:rPr>
              <a:t> električne energije </a:t>
            </a:r>
            <a:r>
              <a:rPr lang="bs-Latn-BA" sz="1500" dirty="0" err="1" smtClean="0">
                <a:latin typeface="Arial" pitchFamily="34" charset="0"/>
                <a:cs typeface="Arial" pitchFamily="34" charset="0"/>
              </a:rPr>
              <a:t>regulacionog</a:t>
            </a:r>
            <a:r>
              <a:rPr lang="bs-Latn-BA" sz="1500" dirty="0" smtClean="0">
                <a:latin typeface="Arial" pitchFamily="34" charset="0"/>
                <a:cs typeface="Arial" pitchFamily="34" charset="0"/>
              </a:rPr>
              <a:t> područja BiH u iznosu od 3.695 </a:t>
            </a:r>
            <a:r>
              <a:rPr lang="bs-Latn-BA" sz="1500" dirty="0" err="1" smtClean="0">
                <a:latin typeface="Arial" pitchFamily="34" charset="0"/>
                <a:cs typeface="Arial" pitchFamily="34" charset="0"/>
              </a:rPr>
              <a:t>GWh</a:t>
            </a:r>
            <a:r>
              <a:rPr lang="bs-Latn-BA" sz="15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bs-Latn-BA" sz="1500" dirty="0" err="1" smtClean="0">
                <a:latin typeface="Arial" pitchFamily="34" charset="0"/>
                <a:cs typeface="Arial" pitchFamily="34" charset="0"/>
              </a:rPr>
              <a:t>smijeru</a:t>
            </a:r>
            <a:r>
              <a:rPr lang="bs-Latn-BA" sz="1500" dirty="0" smtClean="0">
                <a:latin typeface="Arial" pitchFamily="34" charset="0"/>
                <a:cs typeface="Arial" pitchFamily="34" charset="0"/>
              </a:rPr>
              <a:t>. izvoza.</a:t>
            </a:r>
            <a:endParaRPr lang="vi-VN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1500" dirty="0" smtClean="0"/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790" y="3501008"/>
            <a:ext cx="297368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8"/>
            <a:ext cx="321400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44634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4860032" y="5301208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6628599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8" name="Isosceles Triangle 42"/>
          <p:cNvSpPr/>
          <p:nvPr/>
        </p:nvSpPr>
        <p:spPr>
          <a:xfrm rot="8341116" flipV="1">
            <a:off x="5260368" y="3241653"/>
            <a:ext cx="449970" cy="2089777"/>
          </a:xfrm>
          <a:custGeom>
            <a:avLst/>
            <a:gdLst>
              <a:gd name="connsiteX0" fmla="*/ 0 w 648072"/>
              <a:gd name="connsiteY0" fmla="*/ 1232847 h 1232847"/>
              <a:gd name="connsiteX1" fmla="*/ 324036 w 648072"/>
              <a:gd name="connsiteY1" fmla="*/ 0 h 1232847"/>
              <a:gd name="connsiteX2" fmla="*/ 648072 w 648072"/>
              <a:gd name="connsiteY2" fmla="*/ 1232847 h 1232847"/>
              <a:gd name="connsiteX3" fmla="*/ 0 w 648072"/>
              <a:gd name="connsiteY3" fmla="*/ 1232847 h 1232847"/>
              <a:gd name="connsiteX0" fmla="*/ 0 w 375993"/>
              <a:gd name="connsiteY0" fmla="*/ 1232847 h 1645847"/>
              <a:gd name="connsiteX1" fmla="*/ 324036 w 375993"/>
              <a:gd name="connsiteY1" fmla="*/ 0 h 1645847"/>
              <a:gd name="connsiteX2" fmla="*/ 375993 w 375993"/>
              <a:gd name="connsiteY2" fmla="*/ 1645847 h 1645847"/>
              <a:gd name="connsiteX3" fmla="*/ 0 w 375993"/>
              <a:gd name="connsiteY3" fmla="*/ 1232847 h 1645847"/>
              <a:gd name="connsiteX0" fmla="*/ 0 w 386277"/>
              <a:gd name="connsiteY0" fmla="*/ 1232847 h 1646520"/>
              <a:gd name="connsiteX1" fmla="*/ 324036 w 386277"/>
              <a:gd name="connsiteY1" fmla="*/ 0 h 1646520"/>
              <a:gd name="connsiteX2" fmla="*/ 386277 w 386277"/>
              <a:gd name="connsiteY2" fmla="*/ 1646520 h 1646520"/>
              <a:gd name="connsiteX3" fmla="*/ 0 w 386277"/>
              <a:gd name="connsiteY3" fmla="*/ 1232847 h 1646520"/>
              <a:gd name="connsiteX0" fmla="*/ 0 w 390697"/>
              <a:gd name="connsiteY0" fmla="*/ 1222919 h 1646520"/>
              <a:gd name="connsiteX1" fmla="*/ 328456 w 390697"/>
              <a:gd name="connsiteY1" fmla="*/ 0 h 1646520"/>
              <a:gd name="connsiteX2" fmla="*/ 390697 w 390697"/>
              <a:gd name="connsiteY2" fmla="*/ 1646520 h 1646520"/>
              <a:gd name="connsiteX3" fmla="*/ 0 w 390697"/>
              <a:gd name="connsiteY3" fmla="*/ 1222919 h 1646520"/>
              <a:gd name="connsiteX0" fmla="*/ 0 w 385916"/>
              <a:gd name="connsiteY0" fmla="*/ 1228050 h 1646520"/>
              <a:gd name="connsiteX1" fmla="*/ 323675 w 385916"/>
              <a:gd name="connsiteY1" fmla="*/ 0 h 1646520"/>
              <a:gd name="connsiteX2" fmla="*/ 385916 w 385916"/>
              <a:gd name="connsiteY2" fmla="*/ 1646520 h 1646520"/>
              <a:gd name="connsiteX3" fmla="*/ 0 w 385916"/>
              <a:gd name="connsiteY3" fmla="*/ 1228050 h 1646520"/>
              <a:gd name="connsiteX0" fmla="*/ 0 w 388630"/>
              <a:gd name="connsiteY0" fmla="*/ 1176755 h 1646520"/>
              <a:gd name="connsiteX1" fmla="*/ 326389 w 388630"/>
              <a:gd name="connsiteY1" fmla="*/ 0 h 1646520"/>
              <a:gd name="connsiteX2" fmla="*/ 388630 w 388630"/>
              <a:gd name="connsiteY2" fmla="*/ 1646520 h 1646520"/>
              <a:gd name="connsiteX3" fmla="*/ 0 w 388630"/>
              <a:gd name="connsiteY3" fmla="*/ 1176755 h 1646520"/>
              <a:gd name="connsiteX0" fmla="*/ 0 w 394951"/>
              <a:gd name="connsiteY0" fmla="*/ 1231548 h 1646520"/>
              <a:gd name="connsiteX1" fmla="*/ 332710 w 394951"/>
              <a:gd name="connsiteY1" fmla="*/ 0 h 1646520"/>
              <a:gd name="connsiteX2" fmla="*/ 394951 w 394951"/>
              <a:gd name="connsiteY2" fmla="*/ 1646520 h 1646520"/>
              <a:gd name="connsiteX3" fmla="*/ 0 w 394951"/>
              <a:gd name="connsiteY3" fmla="*/ 1231548 h 164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51" h="1646520">
                <a:moveTo>
                  <a:pt x="0" y="1231548"/>
                </a:moveTo>
                <a:lnTo>
                  <a:pt x="332710" y="0"/>
                </a:lnTo>
                <a:lnTo>
                  <a:pt x="394951" y="1646520"/>
                </a:lnTo>
                <a:lnTo>
                  <a:pt x="0" y="12315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2"/>
          <p:cNvSpPr/>
          <p:nvPr/>
        </p:nvSpPr>
        <p:spPr>
          <a:xfrm rot="6801183" flipH="1" flipV="1">
            <a:off x="2108652" y="2086969"/>
            <a:ext cx="390192" cy="3450893"/>
          </a:xfrm>
          <a:custGeom>
            <a:avLst/>
            <a:gdLst>
              <a:gd name="connsiteX0" fmla="*/ 0 w 648072"/>
              <a:gd name="connsiteY0" fmla="*/ 1232847 h 1232847"/>
              <a:gd name="connsiteX1" fmla="*/ 324036 w 648072"/>
              <a:gd name="connsiteY1" fmla="*/ 0 h 1232847"/>
              <a:gd name="connsiteX2" fmla="*/ 648072 w 648072"/>
              <a:gd name="connsiteY2" fmla="*/ 1232847 h 1232847"/>
              <a:gd name="connsiteX3" fmla="*/ 0 w 648072"/>
              <a:gd name="connsiteY3" fmla="*/ 1232847 h 1232847"/>
              <a:gd name="connsiteX0" fmla="*/ 0 w 375993"/>
              <a:gd name="connsiteY0" fmla="*/ 1232847 h 1645847"/>
              <a:gd name="connsiteX1" fmla="*/ 324036 w 375993"/>
              <a:gd name="connsiteY1" fmla="*/ 0 h 1645847"/>
              <a:gd name="connsiteX2" fmla="*/ 375993 w 375993"/>
              <a:gd name="connsiteY2" fmla="*/ 1645847 h 1645847"/>
              <a:gd name="connsiteX3" fmla="*/ 0 w 375993"/>
              <a:gd name="connsiteY3" fmla="*/ 1232847 h 1645847"/>
              <a:gd name="connsiteX0" fmla="*/ 0 w 386277"/>
              <a:gd name="connsiteY0" fmla="*/ 1232847 h 1646520"/>
              <a:gd name="connsiteX1" fmla="*/ 324036 w 386277"/>
              <a:gd name="connsiteY1" fmla="*/ 0 h 1646520"/>
              <a:gd name="connsiteX2" fmla="*/ 386277 w 386277"/>
              <a:gd name="connsiteY2" fmla="*/ 1646520 h 1646520"/>
              <a:gd name="connsiteX3" fmla="*/ 0 w 386277"/>
              <a:gd name="connsiteY3" fmla="*/ 1232847 h 1646520"/>
              <a:gd name="connsiteX0" fmla="*/ 0 w 390697"/>
              <a:gd name="connsiteY0" fmla="*/ 1222919 h 1646520"/>
              <a:gd name="connsiteX1" fmla="*/ 328456 w 390697"/>
              <a:gd name="connsiteY1" fmla="*/ 0 h 1646520"/>
              <a:gd name="connsiteX2" fmla="*/ 390697 w 390697"/>
              <a:gd name="connsiteY2" fmla="*/ 1646520 h 1646520"/>
              <a:gd name="connsiteX3" fmla="*/ 0 w 390697"/>
              <a:gd name="connsiteY3" fmla="*/ 1222919 h 1646520"/>
              <a:gd name="connsiteX0" fmla="*/ 0 w 385916"/>
              <a:gd name="connsiteY0" fmla="*/ 1228050 h 1646520"/>
              <a:gd name="connsiteX1" fmla="*/ 323675 w 385916"/>
              <a:gd name="connsiteY1" fmla="*/ 0 h 1646520"/>
              <a:gd name="connsiteX2" fmla="*/ 385916 w 385916"/>
              <a:gd name="connsiteY2" fmla="*/ 1646520 h 1646520"/>
              <a:gd name="connsiteX3" fmla="*/ 0 w 385916"/>
              <a:gd name="connsiteY3" fmla="*/ 1228050 h 1646520"/>
              <a:gd name="connsiteX0" fmla="*/ 0 w 388630"/>
              <a:gd name="connsiteY0" fmla="*/ 1176755 h 1646520"/>
              <a:gd name="connsiteX1" fmla="*/ 326389 w 388630"/>
              <a:gd name="connsiteY1" fmla="*/ 0 h 1646520"/>
              <a:gd name="connsiteX2" fmla="*/ 388630 w 388630"/>
              <a:gd name="connsiteY2" fmla="*/ 1646520 h 1646520"/>
              <a:gd name="connsiteX3" fmla="*/ 0 w 388630"/>
              <a:gd name="connsiteY3" fmla="*/ 1176755 h 1646520"/>
              <a:gd name="connsiteX0" fmla="*/ 0 w 394951"/>
              <a:gd name="connsiteY0" fmla="*/ 1231548 h 1646520"/>
              <a:gd name="connsiteX1" fmla="*/ 332710 w 394951"/>
              <a:gd name="connsiteY1" fmla="*/ 0 h 1646520"/>
              <a:gd name="connsiteX2" fmla="*/ 394951 w 394951"/>
              <a:gd name="connsiteY2" fmla="*/ 1646520 h 1646520"/>
              <a:gd name="connsiteX3" fmla="*/ 0 w 394951"/>
              <a:gd name="connsiteY3" fmla="*/ 1231548 h 164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51" h="1646520">
                <a:moveTo>
                  <a:pt x="0" y="1231548"/>
                </a:moveTo>
                <a:lnTo>
                  <a:pt x="332710" y="0"/>
                </a:lnTo>
                <a:lnTo>
                  <a:pt x="394951" y="1646520"/>
                </a:lnTo>
                <a:lnTo>
                  <a:pt x="0" y="12315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42"/>
          <p:cNvSpPr/>
          <p:nvPr/>
        </p:nvSpPr>
        <p:spPr>
          <a:xfrm rot="13258884">
            <a:off x="5437665" y="1722306"/>
            <a:ext cx="297694" cy="1833788"/>
          </a:xfrm>
          <a:custGeom>
            <a:avLst/>
            <a:gdLst>
              <a:gd name="connsiteX0" fmla="*/ 0 w 648072"/>
              <a:gd name="connsiteY0" fmla="*/ 1232847 h 1232847"/>
              <a:gd name="connsiteX1" fmla="*/ 324036 w 648072"/>
              <a:gd name="connsiteY1" fmla="*/ 0 h 1232847"/>
              <a:gd name="connsiteX2" fmla="*/ 648072 w 648072"/>
              <a:gd name="connsiteY2" fmla="*/ 1232847 h 1232847"/>
              <a:gd name="connsiteX3" fmla="*/ 0 w 648072"/>
              <a:gd name="connsiteY3" fmla="*/ 1232847 h 1232847"/>
              <a:gd name="connsiteX0" fmla="*/ 0 w 375993"/>
              <a:gd name="connsiteY0" fmla="*/ 1232847 h 1645847"/>
              <a:gd name="connsiteX1" fmla="*/ 324036 w 375993"/>
              <a:gd name="connsiteY1" fmla="*/ 0 h 1645847"/>
              <a:gd name="connsiteX2" fmla="*/ 375993 w 375993"/>
              <a:gd name="connsiteY2" fmla="*/ 1645847 h 1645847"/>
              <a:gd name="connsiteX3" fmla="*/ 0 w 375993"/>
              <a:gd name="connsiteY3" fmla="*/ 1232847 h 1645847"/>
              <a:gd name="connsiteX0" fmla="*/ 0 w 386277"/>
              <a:gd name="connsiteY0" fmla="*/ 1232847 h 1646520"/>
              <a:gd name="connsiteX1" fmla="*/ 324036 w 386277"/>
              <a:gd name="connsiteY1" fmla="*/ 0 h 1646520"/>
              <a:gd name="connsiteX2" fmla="*/ 386277 w 386277"/>
              <a:gd name="connsiteY2" fmla="*/ 1646520 h 1646520"/>
              <a:gd name="connsiteX3" fmla="*/ 0 w 386277"/>
              <a:gd name="connsiteY3" fmla="*/ 1232847 h 1646520"/>
              <a:gd name="connsiteX0" fmla="*/ 0 w 390697"/>
              <a:gd name="connsiteY0" fmla="*/ 1222919 h 1646520"/>
              <a:gd name="connsiteX1" fmla="*/ 328456 w 390697"/>
              <a:gd name="connsiteY1" fmla="*/ 0 h 1646520"/>
              <a:gd name="connsiteX2" fmla="*/ 390697 w 390697"/>
              <a:gd name="connsiteY2" fmla="*/ 1646520 h 1646520"/>
              <a:gd name="connsiteX3" fmla="*/ 0 w 390697"/>
              <a:gd name="connsiteY3" fmla="*/ 1222919 h 1646520"/>
              <a:gd name="connsiteX0" fmla="*/ 0 w 385916"/>
              <a:gd name="connsiteY0" fmla="*/ 1228050 h 1646520"/>
              <a:gd name="connsiteX1" fmla="*/ 323675 w 385916"/>
              <a:gd name="connsiteY1" fmla="*/ 0 h 1646520"/>
              <a:gd name="connsiteX2" fmla="*/ 385916 w 385916"/>
              <a:gd name="connsiteY2" fmla="*/ 1646520 h 1646520"/>
              <a:gd name="connsiteX3" fmla="*/ 0 w 385916"/>
              <a:gd name="connsiteY3" fmla="*/ 1228050 h 1646520"/>
              <a:gd name="connsiteX0" fmla="*/ 0 w 388630"/>
              <a:gd name="connsiteY0" fmla="*/ 1176755 h 1646520"/>
              <a:gd name="connsiteX1" fmla="*/ 326389 w 388630"/>
              <a:gd name="connsiteY1" fmla="*/ 0 h 1646520"/>
              <a:gd name="connsiteX2" fmla="*/ 388630 w 388630"/>
              <a:gd name="connsiteY2" fmla="*/ 1646520 h 1646520"/>
              <a:gd name="connsiteX3" fmla="*/ 0 w 388630"/>
              <a:gd name="connsiteY3" fmla="*/ 1176755 h 1646520"/>
              <a:gd name="connsiteX0" fmla="*/ 0 w 394951"/>
              <a:gd name="connsiteY0" fmla="*/ 1231548 h 1646520"/>
              <a:gd name="connsiteX1" fmla="*/ 332710 w 394951"/>
              <a:gd name="connsiteY1" fmla="*/ 0 h 1646520"/>
              <a:gd name="connsiteX2" fmla="*/ 394951 w 394951"/>
              <a:gd name="connsiteY2" fmla="*/ 1646520 h 1646520"/>
              <a:gd name="connsiteX3" fmla="*/ 0 w 394951"/>
              <a:gd name="connsiteY3" fmla="*/ 1231548 h 164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51" h="1646520">
                <a:moveTo>
                  <a:pt x="0" y="1231548"/>
                </a:moveTo>
                <a:lnTo>
                  <a:pt x="332710" y="0"/>
                </a:lnTo>
                <a:lnTo>
                  <a:pt x="394951" y="1646520"/>
                </a:lnTo>
                <a:lnTo>
                  <a:pt x="0" y="12315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"/>
          <p:cNvGrpSpPr/>
          <p:nvPr/>
        </p:nvGrpSpPr>
        <p:grpSpPr>
          <a:xfrm>
            <a:off x="467544" y="1628800"/>
            <a:ext cx="2016225" cy="2664296"/>
            <a:chOff x="1484123" y="1892509"/>
            <a:chExt cx="1725228" cy="253916"/>
          </a:xfrm>
        </p:grpSpPr>
        <p:sp>
          <p:nvSpPr>
            <p:cNvPr id="41" name="TextBox 27"/>
            <p:cNvSpPr txBox="1"/>
            <p:nvPr/>
          </p:nvSpPr>
          <p:spPr>
            <a:xfrm>
              <a:off x="1746667" y="1892509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HN" sz="1050" b="1" i="1" dirty="0">
                <a:solidFill>
                  <a:srgbClr val="F5C24C"/>
                </a:solidFill>
                <a:latin typeface="Signika Negative" pitchFamily="2" charset="0"/>
              </a:endParaRPr>
            </a:p>
          </p:txBody>
        </p:sp>
        <p:sp>
          <p:nvSpPr>
            <p:cNvPr id="42" name="TextBox 27"/>
            <p:cNvSpPr txBox="1"/>
            <p:nvPr/>
          </p:nvSpPr>
          <p:spPr>
            <a:xfrm>
              <a:off x="1484123" y="2006771"/>
              <a:ext cx="1725228" cy="578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100"/>
                </a:lnSpc>
              </a:pPr>
              <a:r>
                <a:rPr lang="bs-Latn-BA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Raspoloživi proizvodni kapaciteti</a:t>
              </a:r>
            </a:p>
            <a:p>
              <a:pPr algn="ctr">
                <a:lnSpc>
                  <a:spcPts val="1100"/>
                </a:lnSpc>
              </a:pPr>
              <a:endPara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lnSpc>
                  <a:spcPts val="1100"/>
                </a:lnSpc>
              </a:pPr>
              <a:endParaRPr lang="es-HN" sz="12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2771800" y="2499137"/>
            <a:ext cx="2886356" cy="2160240"/>
            <a:chOff x="218603" y="2408888"/>
            <a:chExt cx="1144541" cy="921749"/>
          </a:xfrm>
        </p:grpSpPr>
        <p:sp>
          <p:nvSpPr>
            <p:cNvPr id="55" name="Oval 54"/>
            <p:cNvSpPr/>
            <p:nvPr/>
          </p:nvSpPr>
          <p:spPr>
            <a:xfrm>
              <a:off x="323528" y="2408888"/>
              <a:ext cx="921749" cy="9217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8603" y="2671791"/>
              <a:ext cx="1144541" cy="407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Uslovi za otvaranje i postojanje </a:t>
              </a:r>
            </a:p>
            <a:p>
              <a:pPr algn="ctr"/>
              <a:r>
                <a:rPr lang="bs-Latn-BA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regionalnog</a:t>
              </a:r>
            </a:p>
            <a:p>
              <a:pPr algn="ctr"/>
              <a:r>
                <a:rPr lang="bs-Latn-BA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tržišta energije</a:t>
              </a:r>
              <a:endParaRPr lang="en-US" sz="1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8" name="TextBox 27"/>
          <p:cNvSpPr txBox="1"/>
          <p:nvPr/>
        </p:nvSpPr>
        <p:spPr>
          <a:xfrm>
            <a:off x="5940152" y="1851065"/>
            <a:ext cx="1811030" cy="5155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bs-Latn-BA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Prenosni</a:t>
            </a: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kapaciteti između zemalja </a:t>
            </a:r>
            <a:r>
              <a:rPr lang="bs-Latn-BA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učesnica</a:t>
            </a: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na tržištu</a:t>
            </a:r>
            <a:endParaRPr lang="es-HN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27"/>
          <p:cNvSpPr txBox="1"/>
          <p:nvPr/>
        </p:nvSpPr>
        <p:spPr>
          <a:xfrm>
            <a:off x="5940152" y="4515361"/>
            <a:ext cx="1584176" cy="13619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bs-Latn-BA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Prenosni</a:t>
            </a: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s-Latn-BA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kapacititeti</a:t>
            </a: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s-Latn-BA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interkonektivnih</a:t>
            </a: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s-Latn-BA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vodova-limitirajući</a:t>
            </a: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faktor za uspješan razvoj regionalnog tržišta</a:t>
            </a:r>
            <a:endParaRPr lang="es-HN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400" b="1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ENERGETSKA EFIKASNOST U FBIH</a:t>
            </a:r>
            <a:endParaRPr kumimoji="0" lang="en-US" sz="1400" b="1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i="0" u="none" strike="noStrike" kern="0" cap="none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016" y="144016"/>
            <a:ext cx="885698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TEHNIČKI USLOVI ZA RAZVOJ REGIONALNOG TRŽIŠTA</a:t>
            </a:r>
            <a:endParaRPr lang="en-US" sz="20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96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4" grpId="0" animBg="1"/>
      <p:bldP spid="52" grpId="0" animBg="1"/>
      <p:bldP spid="38" grpId="0" build="allAtOnce" animBg="1"/>
      <p:bldP spid="39" grpId="0" build="allAtOnce" animBg="1"/>
      <p:bldP spid="47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1" name="TextBox 27"/>
          <p:cNvSpPr txBox="1"/>
          <p:nvPr/>
        </p:nvSpPr>
        <p:spPr>
          <a:xfrm>
            <a:off x="774372" y="1628800"/>
            <a:ext cx="215890" cy="2664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HN" sz="1050" b="1" i="1" dirty="0">
              <a:solidFill>
                <a:srgbClr val="F5C24C"/>
              </a:solidFill>
              <a:latin typeface="Signika Negative" pitchFamily="2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400" b="1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ENERGETSKA EFIKASNOST U FBIH</a:t>
            </a:r>
            <a:endParaRPr kumimoji="0" lang="en-US" sz="1400" b="1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i="0" u="none" strike="noStrike" kern="0" cap="none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016" y="144016"/>
            <a:ext cx="885698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TEHNIČKI USLOVI ZA RAZVOJ REGIONALNOG TRŽIŠTA</a:t>
            </a:r>
            <a:endParaRPr lang="en-US" sz="20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468709"/>
            <a:ext cx="4680520" cy="31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496" y="958369"/>
            <a:ext cx="43204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Ukupno raspoloživa električna energija na prenosnoj mreži u Bosni i Hercegovini u 2013. godini iznosila je 18.937 GWh.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 prenosnoj mreži proizvedeno je 15.712 GWh, dok je 58GWh u prenosnu mrežu injektovano iz distributivne mreže.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Od ukupno raspoložive električne energije na prenosnoj mreži, distributivne kompanije su preuzele 9.215 GWh,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direktno priključeni kupci na prenosnu mrežu su preuzeli 2.517 GWh susjednim sistemima je isporučeno 6.862 GWh, dok su prenosni gubici iznosili 343 GWh, tj. 1,81% od ukupno raspoložive energije ne prenosnoj mreži. </a:t>
            </a:r>
            <a:endParaRPr kumimoji="0" lang="sr-Latn-C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040485"/>
            <a:ext cx="43559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3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Potrošnja električne energije u 2013. godini u BiH manja je za 1% od potrošnje 2012. godine, višak u proizvodnji od 28,4% u odnosu na 2012. godinu plasiran je izvan granica BiH. Od ukupno proizvedenih 15.712 GWh električne energije na prenosnoj mreži u 2013. godini u hidroelektranama je prozvedeno 44,4% električne energije, a u termoelektranama preostalih 55.6% električne energije.</a:t>
            </a:r>
            <a:endParaRPr lang="sr-Latn-CS" sz="13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08720"/>
            <a:ext cx="4644008" cy="26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296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4" grpId="0"/>
      <p:bldP spid="35" grpId="0"/>
      <p:bldP spid="36" grpId="0"/>
      <p:bldP spid="2052" grpId="0" build="allAtOnce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4716016" y="2276872"/>
            <a:ext cx="4176464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bs-Latn-BA" sz="35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en-US" sz="3500" b="1" spc="-1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466974" y="1583582"/>
            <a:ext cx="725496" cy="412373"/>
            <a:chOff x="3447299" y="2204865"/>
            <a:chExt cx="725496" cy="412373"/>
          </a:xfrm>
        </p:grpSpPr>
        <p:sp>
          <p:nvSpPr>
            <p:cNvPr id="11" name="Pentagon 10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01.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67474" y="2080086"/>
            <a:ext cx="388571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Ključna odrednica je redukcija emisije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stakleničkih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gasova za 80-95% do 2050 u odnosu na referentnu 1990. godinu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4890242" y="1556792"/>
            <a:ext cx="725496" cy="412373"/>
            <a:chOff x="3447299" y="2204865"/>
            <a:chExt cx="725496" cy="412373"/>
          </a:xfrm>
        </p:grpSpPr>
        <p:sp>
          <p:nvSpPr>
            <p:cNvPr id="16" name="Pentagon 15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02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90742" y="2053296"/>
            <a:ext cx="388571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Pri planiranju razvoja tržišta električne energije i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prenosne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mreže za period od 10 godina unaprijed koristi se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bottom-up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(odozdo prema gore) scenarij u skladu sa: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5400000">
            <a:off x="6474988" y="3140968"/>
            <a:ext cx="28803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2" name="Rectangle 2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i="0" u="none" strike="noStrike" kern="0" cap="none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7016" y="144016"/>
            <a:ext cx="885698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PLANIRANJE RAZVOJA TRŽIŠTA ELEKTRIČNE ENERGIJE</a:t>
            </a:r>
            <a:endParaRPr lang="en-US" sz="20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46796" y="3620050"/>
            <a:ext cx="38857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Trenutnim stanjem tržišta 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Poznatoj planiranoj izgradnji elektrana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Predviđenom izlasku iz pogona postojećih elektrana</a:t>
            </a:r>
          </a:p>
          <a:p>
            <a:pPr>
              <a:buFontTx/>
              <a:buChar char="-"/>
            </a:pP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Izgrađenosti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prenosnog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sistema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Planirano kretanje potrošnje električne energije</a:t>
            </a:r>
          </a:p>
          <a:p>
            <a:pPr>
              <a:buFontTx/>
              <a:buChar char="-"/>
            </a:pP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33" name="Picture 32" descr="sourcesofCO2emis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141" y="3284984"/>
            <a:ext cx="394981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allAtOnce"/>
      <p:bldP spid="14" grpId="0"/>
      <p:bldP spid="21" grpId="0"/>
      <p:bldP spid="36" grpId="0" animBg="1"/>
      <p:bldP spid="24" grpId="0"/>
      <p:bldP spid="25" grpId="0"/>
      <p:bldP spid="26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grpSp>
        <p:nvGrpSpPr>
          <p:cNvPr id="2" name="Group 9"/>
          <p:cNvGrpSpPr/>
          <p:nvPr/>
        </p:nvGrpSpPr>
        <p:grpSpPr>
          <a:xfrm>
            <a:off x="466974" y="1583582"/>
            <a:ext cx="725496" cy="412373"/>
            <a:chOff x="3447299" y="2204865"/>
            <a:chExt cx="725496" cy="412373"/>
          </a:xfrm>
        </p:grpSpPr>
        <p:sp>
          <p:nvSpPr>
            <p:cNvPr id="11" name="Pentagon 10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67474" y="2080086"/>
            <a:ext cx="388571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Za period iznad deset godina koristi se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top-down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scenariji pri razradi kojih se uzimaju u obzir poznati nacionalni i evropski elektroenergetski ciljevi poput:</a:t>
            </a:r>
          </a:p>
          <a:p>
            <a:endParaRPr lang="bs-Latn-BA" sz="1700" b="1" dirty="0" smtClean="0"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Planirane integracije elektrana na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obnoviljive</a:t>
            </a:r>
            <a:r>
              <a:rPr lang="bs-Latn-BA" sz="1700" b="1" smtClean="0">
                <a:ea typeface="Tahoma" pitchFamily="34" charset="0"/>
                <a:cs typeface="Tahoma" pitchFamily="34" charset="0"/>
              </a:rPr>
              <a:t> izvore energije</a:t>
            </a:r>
            <a:endParaRPr lang="bs-Latn-BA" sz="1700" b="1" dirty="0" smtClean="0"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Planirano buduće smanjenje CO2 u odnosu na zadatu referentnu godinu,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Primjena mjera energetske efikasnosti,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Planirana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diverzifikacija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proizvodnog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portfelja za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elektricnu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energiju ovisno o dostupnosti primarnih energenata itd.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i="0" u="none" strike="noStrike" kern="0" cap="none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7016" y="144016"/>
            <a:ext cx="885698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PLANIRANJE RAZVOJA TRŽIŠTA ELEKTRIČNE ENERGIJE</a:t>
            </a:r>
            <a:endParaRPr lang="en-US" sz="20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Picture 19" descr="kvaliteta-energi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8523" y="1385222"/>
            <a:ext cx="4865478" cy="49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grpSp>
        <p:nvGrpSpPr>
          <p:cNvPr id="2" name="Group 3"/>
          <p:cNvGrpSpPr/>
          <p:nvPr/>
        </p:nvGrpSpPr>
        <p:grpSpPr>
          <a:xfrm>
            <a:off x="4283968" y="1700808"/>
            <a:ext cx="4689888" cy="4392488"/>
            <a:chOff x="-684584" y="1340768"/>
            <a:chExt cx="4689888" cy="4392488"/>
          </a:xfrm>
        </p:grpSpPr>
        <p:sp>
          <p:nvSpPr>
            <p:cNvPr id="3" name="Oval 2"/>
            <p:cNvSpPr/>
            <p:nvPr/>
          </p:nvSpPr>
          <p:spPr>
            <a:xfrm>
              <a:off x="-684584" y="1340768"/>
              <a:ext cx="4392488" cy="4392488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1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387184" y="1340768"/>
              <a:ext cx="4392488" cy="4392488"/>
            </a:xfrm>
            <a:prstGeom prst="ellipse">
              <a:avLst/>
            </a:prstGeom>
            <a:solidFill>
              <a:srgbClr val="FF0000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ubtitle 2"/>
          <p:cNvSpPr txBox="1">
            <a:spLocks/>
          </p:cNvSpPr>
          <p:nvPr/>
        </p:nvSpPr>
        <p:spPr>
          <a:xfrm>
            <a:off x="4499992" y="2636912"/>
            <a:ext cx="4176464" cy="2304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s-Latn-BA" sz="40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EU</a:t>
            </a:r>
          </a:p>
          <a:p>
            <a:pPr marL="0" indent="0" algn="ctr">
              <a:buNone/>
            </a:pPr>
            <a:r>
              <a:rPr lang="bs-Latn-BA" sz="40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Parametri </a:t>
            </a:r>
          </a:p>
          <a:p>
            <a:pPr marL="0" indent="0" algn="ctr">
              <a:buNone/>
            </a:pPr>
            <a:r>
              <a:rPr lang="bs-Latn-BA" sz="40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2050</a:t>
            </a:r>
            <a:endParaRPr lang="en-US" sz="4000" b="1" spc="-1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279012" y="2231502"/>
            <a:ext cx="725496" cy="412373"/>
            <a:chOff x="3447299" y="2204865"/>
            <a:chExt cx="725496" cy="412373"/>
          </a:xfrm>
        </p:grpSpPr>
        <p:sp>
          <p:nvSpPr>
            <p:cNvPr id="11" name="Pentagon 10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01.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2564904"/>
            <a:ext cx="38857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Nivo bruto društvenog proizvoda (BDP) i brojnost populacije Evropske Unije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279012" y="3212976"/>
            <a:ext cx="725496" cy="412373"/>
            <a:chOff x="3447299" y="2204865"/>
            <a:chExt cx="725496" cy="412373"/>
          </a:xfrm>
        </p:grpSpPr>
        <p:sp>
          <p:nvSpPr>
            <p:cNvPr id="16" name="Pentagon 15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02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9512" y="3709480"/>
            <a:ext cx="40324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Nivo potrošnje električne energije ovisno o: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elektrifikaciji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u transportu (automobili, željeznica),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elektrifikaciji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sistem grijanja, primjeni mjera za upravljanje potrošnjom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281160" y="4869160"/>
            <a:ext cx="725496" cy="412373"/>
            <a:chOff x="3447299" y="2204865"/>
            <a:chExt cx="725496" cy="412373"/>
          </a:xfrm>
        </p:grpSpPr>
        <p:sp>
          <p:nvSpPr>
            <p:cNvPr id="23" name="Pentagon 22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entagon 23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03.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1660" y="5229200"/>
            <a:ext cx="42463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/>
              <a:t>Nivo primjene mjera energetske efikasnosti ovisno od nivo razvoja i implementacije evropske regulative usmjerene ka smanjenju potrošnje električne energije</a:t>
            </a:r>
            <a:endParaRPr lang="en-US" sz="1700" b="1" dirty="0">
              <a:latin typeface="Signika Negative" pitchFamily="2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7016" y="288032"/>
            <a:ext cx="885698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19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DESET PARAMETARA RAZVOJA ELEKTROENERGETSKOG SISTEMA NA NIVOU EVROPSKE UNIJE DO 2050</a:t>
            </a:r>
            <a:endParaRPr lang="en-US" sz="19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922075"/>
            <a:ext cx="45365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Na nivou Evropske Unije definisano je deset parametara koji će najviše uticati na razvoj nacionalnih i evropski elektroenergetski sistem </a:t>
            </a:r>
          </a:p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i tržište električne energije do 2050. godine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85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6" grpId="0"/>
      <p:bldP spid="28" grpId="0"/>
      <p:bldP spid="3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grpSp>
        <p:nvGrpSpPr>
          <p:cNvPr id="4" name="Group 9"/>
          <p:cNvGrpSpPr/>
          <p:nvPr/>
        </p:nvGrpSpPr>
        <p:grpSpPr>
          <a:xfrm>
            <a:off x="279012" y="1052736"/>
            <a:ext cx="725496" cy="412373"/>
            <a:chOff x="3447299" y="2204865"/>
            <a:chExt cx="725496" cy="412373"/>
          </a:xfrm>
        </p:grpSpPr>
        <p:sp>
          <p:nvSpPr>
            <p:cNvPr id="11" name="Pentagon 10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386138"/>
            <a:ext cx="388571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Nivo implementacije objekata za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centralizovano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skladištenje električne energije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279012" y="2388657"/>
            <a:ext cx="725496" cy="412373"/>
            <a:chOff x="3447299" y="2204865"/>
            <a:chExt cx="725496" cy="412373"/>
          </a:xfrm>
        </p:grpSpPr>
        <p:sp>
          <p:nvSpPr>
            <p:cNvPr id="16" name="Pentagon 15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05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9512" y="2885161"/>
            <a:ext cx="40324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Stepen korištenja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centralizovanih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elektrana za obnovljive izvore, ovisno o:</a:t>
            </a:r>
          </a:p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-cijeni emitovanja CO2 u atmosferu po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toni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, </a:t>
            </a:r>
          </a:p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-stavovima javnosti u pogledu prihvatanja novih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tehnogija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proizvodnje električne energije iz obnovljivih izvora, 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nacionalnim zahtjevima za smanjivanje emisija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stakleničkih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gasova,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stepenu korištenja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decentralizovanih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proizvodnih jedinica na obnovljive izvore. </a:t>
            </a:r>
          </a:p>
          <a:p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2" y="188640"/>
            <a:ext cx="885698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19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DESET PARAMETARA RAZVOJA ELEKTROENERGETSKOG SISTEMA NA NIVOU EVROPSKE UNIJE DO 2050</a:t>
            </a:r>
            <a:endParaRPr lang="en-US" sz="19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3" name="Group 14"/>
          <p:cNvGrpSpPr/>
          <p:nvPr/>
        </p:nvGrpSpPr>
        <p:grpSpPr>
          <a:xfrm>
            <a:off x="4599492" y="1052736"/>
            <a:ext cx="725496" cy="412373"/>
            <a:chOff x="3447299" y="2204865"/>
            <a:chExt cx="725496" cy="412373"/>
          </a:xfrm>
        </p:grpSpPr>
        <p:sp>
          <p:nvSpPr>
            <p:cNvPr id="44" name="Pentagon 43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entagon 44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06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499992" y="1549240"/>
            <a:ext cx="403244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Stepen korištenja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decentralizovanih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proizvodih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jedinica na obnovljive izvore koji zavise od:</a:t>
            </a:r>
          </a:p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-cijene emitovanja CO2 u atmosferu po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toni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Stavovima javnosti u pogledu prihvatanja novih tehnologija proizvodnje električne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nergije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iz obnovljivih izvora,</a:t>
            </a:r>
          </a:p>
          <a:p>
            <a:pPr>
              <a:buFontTx/>
              <a:buChar char="-"/>
            </a:pP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Nacionalnim ciljevima vezano za smanjenje emisije </a:t>
            </a:r>
            <a:r>
              <a:rPr lang="bs-Latn-BA" sz="1700" b="1" dirty="0" err="1" smtClean="0">
                <a:ea typeface="Tahoma" pitchFamily="34" charset="0"/>
                <a:cs typeface="Tahoma" pitchFamily="34" charset="0"/>
              </a:rPr>
              <a:t>stakleničkih</a:t>
            </a:r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 gasova.</a:t>
            </a:r>
          </a:p>
          <a:p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49" name="Picture 48" descr="framework2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496" y="4882396"/>
            <a:ext cx="4679504" cy="17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8" grpId="0"/>
      <p:bldP spid="32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1253</Words>
  <Application>Microsoft Office PowerPoint</Application>
  <PresentationFormat>On-screen Show (4:3)</PresentationFormat>
  <Paragraphs>224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Signika Negative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Aida</cp:lastModifiedBy>
  <cp:revision>374</cp:revision>
  <dcterms:created xsi:type="dcterms:W3CDTF">2013-10-06T22:06:34Z</dcterms:created>
  <dcterms:modified xsi:type="dcterms:W3CDTF">2015-02-19T08:17:45Z</dcterms:modified>
</cp:coreProperties>
</file>