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37"/>
  </p:notesMasterIdLst>
  <p:handoutMasterIdLst>
    <p:handoutMasterId r:id="rId38"/>
  </p:handoutMasterIdLst>
  <p:sldIdLst>
    <p:sldId id="256" r:id="rId2"/>
    <p:sldId id="336" r:id="rId3"/>
    <p:sldId id="322" r:id="rId4"/>
    <p:sldId id="300" r:id="rId5"/>
    <p:sldId id="323" r:id="rId6"/>
    <p:sldId id="301" r:id="rId7"/>
    <p:sldId id="324" r:id="rId8"/>
    <p:sldId id="304" r:id="rId9"/>
    <p:sldId id="325" r:id="rId10"/>
    <p:sldId id="303" r:id="rId11"/>
    <p:sldId id="305" r:id="rId12"/>
    <p:sldId id="327" r:id="rId13"/>
    <p:sldId id="306" r:id="rId14"/>
    <p:sldId id="328" r:id="rId15"/>
    <p:sldId id="307" r:id="rId16"/>
    <p:sldId id="329" r:id="rId17"/>
    <p:sldId id="308" r:id="rId18"/>
    <p:sldId id="331" r:id="rId19"/>
    <p:sldId id="309" r:id="rId20"/>
    <p:sldId id="310" r:id="rId21"/>
    <p:sldId id="335" r:id="rId22"/>
    <p:sldId id="321" r:id="rId23"/>
    <p:sldId id="316" r:id="rId24"/>
    <p:sldId id="337" r:id="rId25"/>
    <p:sldId id="311" r:id="rId26"/>
    <p:sldId id="312" r:id="rId27"/>
    <p:sldId id="338" r:id="rId28"/>
    <p:sldId id="317" r:id="rId29"/>
    <p:sldId id="318" r:id="rId30"/>
    <p:sldId id="313" r:id="rId31"/>
    <p:sldId id="319" r:id="rId32"/>
    <p:sldId id="333" r:id="rId33"/>
    <p:sldId id="314" r:id="rId34"/>
    <p:sldId id="334" r:id="rId35"/>
    <p:sldId id="298" r:id="rId36"/>
  </p:sldIdLst>
  <p:sldSz cx="9144000" cy="6858000" type="screen4x3"/>
  <p:notesSz cx="6797675" cy="9928225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85D3"/>
    <a:srgbClr val="8EB4E3"/>
    <a:srgbClr val="6DA8D9"/>
    <a:srgbClr val="6DADD9"/>
    <a:srgbClr val="008DC0"/>
    <a:srgbClr val="0086EA"/>
    <a:srgbClr val="4750FF"/>
    <a:srgbClr val="E07D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15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DD73EAB-08FB-4034-96E6-270DF5B7BDE9}" type="datetimeFigureOut">
              <a:rPr lang="hr-HR"/>
              <a:pPr>
                <a:defRPr/>
              </a:pPr>
              <a:t>7.10.2013.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5BE100-BF7F-4989-A86E-54E5BC35F96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5135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0D6E17D-2D8C-46BF-A2BB-5ABB89A3C357}" type="datetimeFigureOut">
              <a:rPr lang="hr-HR"/>
              <a:pPr>
                <a:defRPr/>
              </a:pPr>
              <a:t>7.10.2013.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smtClean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2873E8F-829B-4B65-AC0F-A64AC2273DB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89067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13F373-992F-4FCB-927B-EACF08B3DB02}" type="slidenum">
              <a:rPr lang="hr-HR" smtClean="0"/>
              <a:pPr/>
              <a:t>4</a:t>
            </a:fld>
            <a:endParaRPr lang="hr-HR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6125"/>
            <a:ext cx="4964112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1700"/>
            <a:ext cx="4984750" cy="44704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D92A05-8019-45D0-8198-18EE382B9E73}" type="slidenum">
              <a:rPr lang="hr-HR" smtClean="0"/>
              <a:pPr/>
              <a:t>6</a:t>
            </a:fld>
            <a:endParaRPr lang="hr-HR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6125"/>
            <a:ext cx="4964112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1700"/>
            <a:ext cx="4984750" cy="44704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ADA9A1-2EA4-4483-A7D5-B5211C250E6E}" type="slidenum">
              <a:rPr lang="hr-HR" smtClean="0">
                <a:latin typeface="Arial" charset="0"/>
              </a:rPr>
              <a:pPr/>
              <a:t>19</a:t>
            </a:fld>
            <a:endParaRPr lang="hr-HR" smtClean="0">
              <a:latin typeface="Arial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6125"/>
            <a:ext cx="4964112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3288"/>
            <a:ext cx="4984750" cy="446881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2"/>
          <p:cNvSpPr>
            <a:spLocks noChangeShapeType="1"/>
          </p:cNvSpPr>
          <p:nvPr/>
        </p:nvSpPr>
        <p:spPr bwMode="auto">
          <a:xfrm>
            <a:off x="0" y="3200400"/>
            <a:ext cx="9144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r-HR"/>
          </a:p>
        </p:txBody>
      </p:sp>
      <p:pic>
        <p:nvPicPr>
          <p:cNvPr id="5" name="Picture 21" descr="EN Logo za PP tem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1196975"/>
            <a:ext cx="395922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2" descr="EN traka za PP templa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70663"/>
            <a:ext cx="91440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3263" y="3733800"/>
            <a:ext cx="7772400" cy="984250"/>
          </a:xfrm>
        </p:spPr>
        <p:txBody>
          <a:bodyPr/>
          <a:lstStyle>
            <a:lvl1pPr>
              <a:defRPr sz="4300"/>
            </a:lvl1pPr>
          </a:lstStyle>
          <a:p>
            <a:r>
              <a:rPr lang="hr-HR"/>
              <a:t>Click to edit Master title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25538" y="5257800"/>
            <a:ext cx="68580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600"/>
            </a:lvl1pPr>
          </a:lstStyle>
          <a:p>
            <a:r>
              <a:rPr lang="hr-HR"/>
              <a:t>Click to edit Master subtitle or name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21A4C-A3D2-40DD-B07A-FDE327746E2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FA49C-002A-4F23-8F2D-74CF9562258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56388" y="381000"/>
            <a:ext cx="2065337" cy="57499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46788" cy="57499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E5324-D526-41A9-BDC9-F20AF145778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3810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0B240-8D68-436D-BFE0-BA6418B5728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4DDC9-D821-4057-AA37-70352A514CE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4B63E-77A1-469F-B0DF-100909C5206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0DB25-F8EA-4528-BE00-B28C63DF5E4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BFF6A-AE1A-4D75-98BC-067AA913D75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368E6-BCE5-494E-8F19-DD8F18FA4C6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8D45A-80B0-4B44-9E6B-A5A44435694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2169D-3748-4125-8F58-542FADC6E4F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D9182-7F84-4FC7-9F21-FF6E6717D05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2125" y="3810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309AE079-11C3-4FF3-946F-E0B801C83BF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r-HR"/>
          </a:p>
        </p:txBody>
      </p:sp>
      <p:pic>
        <p:nvPicPr>
          <p:cNvPr id="1032" name="Picture 13" descr="EN traka za PP templat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70663"/>
            <a:ext cx="91440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1" r:id="rId8"/>
    <p:sldLayoutId id="2147483660" r:id="rId9"/>
    <p:sldLayoutId id="2147483659" r:id="rId10"/>
    <p:sldLayoutId id="2147483658" r:id="rId11"/>
    <p:sldLayoutId id="2147483657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Life L2" pitchFamily="18" charset="-1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Life L2" pitchFamily="18" charset="-1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Life L2" pitchFamily="18" charset="-1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Life L2" pitchFamily="18" charset="-1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Life L2" pitchFamily="18" charset="-1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Life L2" pitchFamily="18" charset="-1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Life L2" pitchFamily="18" charset="-1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Life L2" pitchFamily="18" charset="-1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p"/>
        <a:defRPr sz="24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n"/>
        <a:defRPr sz="20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p"/>
        <a:defRPr>
          <a:solidFill>
            <a:srgbClr val="4D4D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§"/>
        <a:defRPr sz="1600">
          <a:solidFill>
            <a:srgbClr val="4D4D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3573016"/>
            <a:ext cx="7772400" cy="69564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Banking in Europe: What </a:t>
            </a:r>
            <a:r>
              <a:rPr lang="hr-HR" sz="3200" b="1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went</a:t>
            </a:r>
            <a:r>
              <a:rPr lang="hr-HR" sz="3200" b="1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hr-HR" sz="3200" b="1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wrong</a:t>
            </a:r>
            <a:r>
              <a:rPr lang="hr-HR" sz="3200" b="1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, </a:t>
            </a:r>
            <a:r>
              <a:rPr lang="hr-HR" sz="3200" b="1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and</a:t>
            </a:r>
            <a:r>
              <a:rPr lang="hr-HR" sz="3200" b="1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how to </a:t>
            </a:r>
            <a:r>
              <a:rPr lang="hr-HR" sz="3200" b="1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fix</a:t>
            </a:r>
            <a:r>
              <a:rPr lang="hr-HR" sz="3200" b="1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it</a:t>
            </a:r>
            <a:r>
              <a:rPr lang="en-US" sz="3200" b="1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?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5014243"/>
            <a:ext cx="6858000" cy="9350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400" dirty="0" smtClean="0">
                <a:solidFill>
                  <a:srgbClr val="5F5F5F"/>
                </a:solidFill>
              </a:rPr>
              <a:t>Boris Vujčić</a:t>
            </a:r>
            <a:endParaRPr lang="en-GB" sz="2400" dirty="0" smtClean="0">
              <a:solidFill>
                <a:srgbClr val="5F5F5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solidFill>
                  <a:srgbClr val="5F5F5F"/>
                </a:solidFill>
              </a:rPr>
              <a:t>e-mail: </a:t>
            </a:r>
            <a:r>
              <a:rPr lang="hr-HR" sz="2400" dirty="0" smtClean="0">
                <a:solidFill>
                  <a:srgbClr val="5F5F5F"/>
                </a:solidFill>
              </a:rPr>
              <a:t>boris</a:t>
            </a:r>
            <a:r>
              <a:rPr lang="en-GB" sz="2400" dirty="0" smtClean="0">
                <a:solidFill>
                  <a:srgbClr val="5F5F5F"/>
                </a:solidFill>
              </a:rPr>
              <a:t>.</a:t>
            </a:r>
            <a:r>
              <a:rPr lang="hr-HR" sz="2400" dirty="0" err="1" smtClean="0">
                <a:solidFill>
                  <a:srgbClr val="5F5F5F"/>
                </a:solidFill>
              </a:rPr>
              <a:t>vujcic</a:t>
            </a:r>
            <a:r>
              <a:rPr lang="en-GB" sz="2400" dirty="0" smtClean="0">
                <a:solidFill>
                  <a:srgbClr val="5F5F5F"/>
                </a:solidFill>
              </a:rPr>
              <a:t>@</a:t>
            </a:r>
            <a:r>
              <a:rPr lang="en-GB" sz="2400" dirty="0" err="1" smtClean="0">
                <a:solidFill>
                  <a:srgbClr val="5F5F5F"/>
                </a:solidFill>
              </a:rPr>
              <a:t>hnb.hr</a:t>
            </a:r>
            <a:r>
              <a:rPr lang="en-GB" sz="2400" dirty="0" smtClean="0">
                <a:solidFill>
                  <a:srgbClr val="5F5F5F"/>
                </a:solidFill>
              </a:rPr>
              <a:t> </a:t>
            </a:r>
          </a:p>
          <a:p>
            <a:pPr eaLnBrk="1" hangingPunct="1"/>
            <a:endParaRPr lang="sr-Latn-C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92125" y="381000"/>
            <a:ext cx="8229600" cy="743744"/>
          </a:xfrm>
        </p:spPr>
        <p:txBody>
          <a:bodyPr/>
          <a:lstStyle/>
          <a:p>
            <a:pPr eaLnBrk="1" hangingPunct="1"/>
            <a:r>
              <a:rPr lang="en-GB" b="1" dirty="0" smtClean="0">
                <a:solidFill>
                  <a:srgbClr val="5F5F5F"/>
                </a:solidFill>
              </a:rPr>
              <a:t>Bank performance indicators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38C8BE-6BCB-43D7-842C-4B083B71FBDA}" type="slidenum">
              <a:rPr lang="en-GB" smtClean="0">
                <a:latin typeface="+mj-lt"/>
              </a:rPr>
              <a:pPr/>
              <a:t>10</a:t>
            </a:fld>
            <a:endParaRPr lang="en-GB" dirty="0" smtClean="0">
              <a:latin typeface="+mj-lt"/>
            </a:endParaRPr>
          </a:p>
        </p:txBody>
      </p:sp>
      <p:sp>
        <p:nvSpPr>
          <p:cNvPr id="26627" name="TekstniOkvir 12"/>
          <p:cNvSpPr txBox="1">
            <a:spLocks noChangeArrowheads="1"/>
          </p:cNvSpPr>
          <p:nvPr/>
        </p:nvSpPr>
        <p:spPr bwMode="auto">
          <a:xfrm>
            <a:off x="179388" y="1773238"/>
            <a:ext cx="38671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2075" eaLnBrk="0" hangingPunct="0">
              <a:lnSpc>
                <a:spcPct val="80000"/>
              </a:lnSpc>
              <a:buClr>
                <a:srgbClr val="3783FF"/>
              </a:buClr>
              <a:buSzPct val="123000"/>
            </a:pPr>
            <a:r>
              <a:rPr lang="en-GB" sz="1600" b="1">
                <a:solidFill>
                  <a:srgbClr val="5F5F5F"/>
                </a:solidFill>
                <a:latin typeface="Life L2" pitchFamily="18" charset="-18"/>
              </a:rPr>
              <a:t>Bank Return on Assets</a:t>
            </a:r>
          </a:p>
        </p:txBody>
      </p:sp>
      <p:sp>
        <p:nvSpPr>
          <p:cNvPr id="26628" name="TekstniOkvir 12"/>
          <p:cNvSpPr txBox="1">
            <a:spLocks noChangeArrowheads="1"/>
          </p:cNvSpPr>
          <p:nvPr/>
        </p:nvSpPr>
        <p:spPr bwMode="auto">
          <a:xfrm>
            <a:off x="4643438" y="1773238"/>
            <a:ext cx="421957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2075" eaLnBrk="0" hangingPunct="0">
              <a:lnSpc>
                <a:spcPct val="80000"/>
              </a:lnSpc>
              <a:buClr>
                <a:srgbClr val="3783FF"/>
              </a:buClr>
              <a:buSzPct val="123000"/>
            </a:pPr>
            <a:r>
              <a:rPr lang="en-GB" sz="1600" b="1">
                <a:solidFill>
                  <a:srgbClr val="5F5F5F"/>
                </a:solidFill>
                <a:latin typeface="Life L2" pitchFamily="18" charset="-18"/>
              </a:rPr>
              <a:t>Bank Return on Assets excluding value adjustment costs</a:t>
            </a:r>
          </a:p>
        </p:txBody>
      </p:sp>
      <p:sp>
        <p:nvSpPr>
          <p:cNvPr id="14" name="TekstniOkvir 13"/>
          <p:cNvSpPr txBox="1"/>
          <p:nvPr/>
        </p:nvSpPr>
        <p:spPr>
          <a:xfrm>
            <a:off x="179388" y="5373688"/>
            <a:ext cx="5003800" cy="6397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i="1" dirty="0">
                <a:latin typeface="+mj-lt"/>
                <a:cs typeface="Times New Roman" pitchFamily="18" charset="0"/>
              </a:rPr>
              <a:t>Source: IMF, </a:t>
            </a:r>
            <a:r>
              <a:rPr lang="en-US" sz="1200" i="1" dirty="0" err="1">
                <a:latin typeface="+mj-lt"/>
                <a:cs typeface="Times New Roman" pitchFamily="18" charset="0"/>
              </a:rPr>
              <a:t>FSI</a:t>
            </a:r>
            <a:r>
              <a:rPr lang="en-US" sz="1200" i="1" dirty="0">
                <a:latin typeface="+mj-lt"/>
                <a:cs typeface="Times New Roman" pitchFamily="18" charset="0"/>
              </a:rPr>
              <a:t>, (bank assets) weighted averages</a:t>
            </a:r>
          </a:p>
          <a:p>
            <a:pPr>
              <a:defRPr/>
            </a:pPr>
            <a:r>
              <a:rPr lang="en-US" sz="1200" i="1" dirty="0">
                <a:latin typeface="+mj-lt"/>
                <a:cs typeface="Times New Roman" pitchFamily="18" charset="0"/>
              </a:rPr>
              <a:t>Note: </a:t>
            </a:r>
            <a:r>
              <a:rPr lang="en-US" sz="1200" i="1" dirty="0" err="1">
                <a:latin typeface="+mj-lt"/>
                <a:cs typeface="Times New Roman" pitchFamily="18" charset="0"/>
              </a:rPr>
              <a:t>CEE</a:t>
            </a:r>
            <a:r>
              <a:rPr lang="en-US" sz="1200" i="1" dirty="0">
                <a:latin typeface="+mj-lt"/>
                <a:cs typeface="Times New Roman" pitchFamily="18" charset="0"/>
              </a:rPr>
              <a:t> countries: Bulgaria, Croatia, Czech Republic, Estonia, Hungary, Latvia, Lithuania, Poland, Romania, Slovak Republic, Slovenia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214554"/>
            <a:ext cx="4286280" cy="27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2214554"/>
            <a:ext cx="45815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slov 4"/>
          <p:cNvSpPr>
            <a:spLocks noGrp="1"/>
          </p:cNvSpPr>
          <p:nvPr>
            <p:ph type="title"/>
          </p:nvPr>
        </p:nvSpPr>
        <p:spPr>
          <a:xfrm>
            <a:off x="492125" y="381000"/>
            <a:ext cx="8229600" cy="743744"/>
          </a:xfrm>
        </p:spPr>
        <p:txBody>
          <a:bodyPr/>
          <a:lstStyle/>
          <a:p>
            <a:pPr eaLnBrk="1" hangingPunct="1"/>
            <a:r>
              <a:rPr lang="en-GB" b="1" dirty="0" smtClean="0">
                <a:solidFill>
                  <a:srgbClr val="5F5F5F"/>
                </a:solidFill>
              </a:rPr>
              <a:t>C</a:t>
            </a:r>
            <a:r>
              <a:rPr lang="hr-HR" b="1" dirty="0" smtClean="0">
                <a:solidFill>
                  <a:srgbClr val="5F5F5F"/>
                </a:solidFill>
              </a:rPr>
              <a:t>AR</a:t>
            </a:r>
            <a:r>
              <a:rPr lang="en-GB" b="1" dirty="0" smtClean="0">
                <a:solidFill>
                  <a:srgbClr val="5F5F5F"/>
                </a:solidFill>
              </a:rPr>
              <a:t> in Europe relatively high</a:t>
            </a:r>
            <a:r>
              <a:rPr lang="hr-HR" b="1" dirty="0" smtClean="0">
                <a:solidFill>
                  <a:srgbClr val="5F5F5F"/>
                </a:solidFill>
              </a:rPr>
              <a:t>, </a:t>
            </a:r>
            <a:br>
              <a:rPr lang="hr-HR" b="1" dirty="0" smtClean="0">
                <a:solidFill>
                  <a:srgbClr val="5F5F5F"/>
                </a:solidFill>
              </a:rPr>
            </a:br>
            <a:r>
              <a:rPr lang="hr-HR" b="1" dirty="0" smtClean="0">
                <a:solidFill>
                  <a:srgbClr val="5F5F5F"/>
                </a:solidFill>
              </a:rPr>
              <a:t>but </a:t>
            </a:r>
            <a:r>
              <a:rPr lang="hr-HR" b="1" dirty="0" err="1" smtClean="0">
                <a:solidFill>
                  <a:srgbClr val="5F5F5F"/>
                </a:solidFill>
              </a:rPr>
              <a:t>also</a:t>
            </a:r>
            <a:r>
              <a:rPr lang="hr-HR" b="1" dirty="0" smtClean="0">
                <a:solidFill>
                  <a:srgbClr val="5F5F5F"/>
                </a:solidFill>
              </a:rPr>
              <a:t> </a:t>
            </a:r>
            <a:r>
              <a:rPr lang="hr-HR" b="1" dirty="0" err="1" smtClean="0">
                <a:solidFill>
                  <a:srgbClr val="5F5F5F"/>
                </a:solidFill>
              </a:rPr>
              <a:t>high</a:t>
            </a:r>
            <a:r>
              <a:rPr lang="hr-HR" b="1" dirty="0" smtClean="0">
                <a:solidFill>
                  <a:srgbClr val="5F5F5F"/>
                </a:solidFill>
              </a:rPr>
              <a:t> </a:t>
            </a:r>
            <a:r>
              <a:rPr lang="hr-HR" b="1" dirty="0" err="1" smtClean="0">
                <a:solidFill>
                  <a:srgbClr val="5F5F5F"/>
                </a:solidFill>
              </a:rPr>
              <a:t>leverage</a:t>
            </a:r>
            <a:r>
              <a:rPr lang="hr-HR" b="1" dirty="0" smtClean="0">
                <a:solidFill>
                  <a:srgbClr val="5F5F5F"/>
                </a:solidFill>
              </a:rPr>
              <a:t>!?</a:t>
            </a:r>
            <a:endParaRPr lang="en-GB" b="1" dirty="0" smtClean="0">
              <a:solidFill>
                <a:srgbClr val="5F5F5F"/>
              </a:solidFill>
            </a:endParaRPr>
          </a:p>
        </p:txBody>
      </p:sp>
      <p:sp>
        <p:nvSpPr>
          <p:cNvPr id="27650" name="Rezervirano mjesto teksta 7"/>
          <p:cNvSpPr>
            <a:spLocks noGrp="1"/>
          </p:cNvSpPr>
          <p:nvPr>
            <p:ph type="body" sz="half" idx="3"/>
          </p:nvPr>
        </p:nvSpPr>
        <p:spPr>
          <a:xfrm>
            <a:off x="468313" y="1600200"/>
            <a:ext cx="8218487" cy="4530725"/>
          </a:xfrm>
        </p:spPr>
        <p:txBody>
          <a:bodyPr/>
          <a:lstStyle/>
          <a:p>
            <a:r>
              <a:rPr lang="en-GB" sz="2000" dirty="0" smtClean="0"/>
              <a:t>United states traditionally has higher capital ratios</a:t>
            </a:r>
            <a:r>
              <a:rPr lang="hr-HR" sz="2000" dirty="0" smtClean="0"/>
              <a:t>.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CA ratios in Europe increased after the crisis mostly </a:t>
            </a:r>
            <a:r>
              <a:rPr lang="hr-HR" sz="2000" dirty="0" err="1" smtClean="0"/>
              <a:t>due</a:t>
            </a:r>
            <a:r>
              <a:rPr lang="hr-HR" sz="2000" dirty="0" smtClean="0"/>
              <a:t> to a</a:t>
            </a:r>
            <a:r>
              <a:rPr lang="en-GB" sz="2000" dirty="0" smtClean="0"/>
              <a:t> risk aversion</a:t>
            </a:r>
            <a:r>
              <a:rPr lang="hr-HR" sz="2000" dirty="0" smtClean="0"/>
              <a:t>.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On the other hand, equity to un-weighted assets ratio remains stable (even decreased slightly in Euro zone after 2010) meaning that the fresh capital inflow in the banking sector has been scarce – there has been no deleveraging</a:t>
            </a:r>
            <a:r>
              <a:rPr lang="hr-HR" sz="2000" dirty="0" smtClean="0"/>
              <a:t>.</a:t>
            </a:r>
          </a:p>
          <a:p>
            <a:endParaRPr lang="hr-HR" sz="2000" dirty="0" smtClean="0"/>
          </a:p>
          <a:p>
            <a:r>
              <a:rPr lang="hr-HR" sz="2000" dirty="0" smtClean="0"/>
              <a:t>In Croatia, </a:t>
            </a:r>
            <a:r>
              <a:rPr lang="hr-HR" sz="2000" dirty="0" err="1" smtClean="0"/>
              <a:t>high</a:t>
            </a:r>
            <a:r>
              <a:rPr lang="hr-HR" sz="2000" dirty="0" smtClean="0"/>
              <a:t> </a:t>
            </a:r>
            <a:r>
              <a:rPr lang="hr-HR" sz="2000" dirty="0" err="1" smtClean="0"/>
              <a:t>capital</a:t>
            </a:r>
            <a:r>
              <a:rPr lang="hr-HR" sz="2000" dirty="0" smtClean="0"/>
              <a:t> </a:t>
            </a:r>
            <a:r>
              <a:rPr lang="hr-HR" sz="2000" dirty="0" err="1" smtClean="0"/>
              <a:t>buffers</a:t>
            </a:r>
            <a:r>
              <a:rPr lang="hr-HR" sz="2000" dirty="0" smtClean="0"/>
              <a:t> </a:t>
            </a:r>
            <a:r>
              <a:rPr lang="hr-HR" sz="2000" dirty="0" err="1" smtClean="0"/>
              <a:t>make</a:t>
            </a:r>
            <a:r>
              <a:rPr lang="hr-HR" sz="2000" dirty="0" smtClean="0"/>
              <a:t> </a:t>
            </a:r>
            <a:r>
              <a:rPr lang="hr-HR" sz="2000" dirty="0" err="1" smtClean="0"/>
              <a:t>banking</a:t>
            </a:r>
            <a:r>
              <a:rPr lang="hr-HR" sz="2000" dirty="0" smtClean="0"/>
              <a:t> </a:t>
            </a:r>
            <a:r>
              <a:rPr lang="hr-HR" sz="2000" dirty="0" err="1" smtClean="0"/>
              <a:t>sector</a:t>
            </a:r>
            <a:r>
              <a:rPr lang="hr-HR" sz="2000" dirty="0" smtClean="0"/>
              <a:t> </a:t>
            </a:r>
            <a:r>
              <a:rPr lang="hr-HR" sz="2000" dirty="0" err="1" smtClean="0"/>
              <a:t>much</a:t>
            </a:r>
            <a:r>
              <a:rPr lang="hr-HR" sz="2000" dirty="0" smtClean="0"/>
              <a:t> more </a:t>
            </a:r>
            <a:r>
              <a:rPr lang="hr-HR" sz="2000" dirty="0" err="1" smtClean="0"/>
              <a:t>resilient</a:t>
            </a:r>
            <a:r>
              <a:rPr lang="hr-HR" sz="2000" dirty="0" smtClean="0"/>
              <a:t> to </a:t>
            </a:r>
            <a:r>
              <a:rPr lang="hr-HR" sz="2000" dirty="0" err="1" smtClean="0"/>
              <a:t>the</a:t>
            </a:r>
            <a:r>
              <a:rPr lang="hr-HR" sz="2000" dirty="0" smtClean="0"/>
              <a:t> </a:t>
            </a:r>
            <a:r>
              <a:rPr lang="hr-HR" sz="2000" dirty="0" err="1" smtClean="0"/>
              <a:t>crisis</a:t>
            </a:r>
            <a:r>
              <a:rPr lang="hr-HR" sz="2000" dirty="0" smtClean="0"/>
              <a:t> </a:t>
            </a:r>
            <a:r>
              <a:rPr lang="hr-HR" sz="2000" dirty="0" err="1" smtClean="0"/>
              <a:t>and</a:t>
            </a:r>
            <a:r>
              <a:rPr lang="hr-HR" sz="2000" dirty="0" smtClean="0"/>
              <a:t> change </a:t>
            </a:r>
            <a:r>
              <a:rPr lang="hr-HR" sz="2000" dirty="0" err="1" smtClean="0"/>
              <a:t>of</a:t>
            </a:r>
            <a:r>
              <a:rPr lang="hr-HR" sz="2000" dirty="0" smtClean="0"/>
              <a:t> </a:t>
            </a:r>
            <a:r>
              <a:rPr lang="hr-HR" sz="2000" dirty="0" err="1" smtClean="0"/>
              <a:t>regulatory</a:t>
            </a:r>
            <a:r>
              <a:rPr lang="hr-HR" sz="2000" dirty="0" smtClean="0"/>
              <a:t> </a:t>
            </a:r>
            <a:r>
              <a:rPr lang="hr-HR" sz="2000" dirty="0" err="1" smtClean="0"/>
              <a:t>standards</a:t>
            </a:r>
            <a:r>
              <a:rPr lang="hr-HR" sz="2000" dirty="0" smtClean="0"/>
              <a:t> </a:t>
            </a:r>
            <a:r>
              <a:rPr lang="hr-HR" sz="2000" dirty="0" err="1" smtClean="0"/>
              <a:t>than</a:t>
            </a:r>
            <a:r>
              <a:rPr lang="hr-HR" sz="2000" dirty="0" smtClean="0"/>
              <a:t> </a:t>
            </a:r>
            <a:r>
              <a:rPr lang="hr-HR" sz="2000" dirty="0" err="1" smtClean="0"/>
              <a:t>elswhere</a:t>
            </a:r>
            <a:r>
              <a:rPr lang="hr-HR" sz="2000" dirty="0" smtClean="0"/>
              <a:t>. </a:t>
            </a:r>
            <a:endParaRPr lang="en-GB" sz="2000" dirty="0" smtClean="0"/>
          </a:p>
        </p:txBody>
      </p:sp>
      <p:sp>
        <p:nvSpPr>
          <p:cNvPr id="27651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F1EAC6-F068-4811-B0AC-6DAB8924891A}" type="slidenum">
              <a:rPr lang="en-GB" smtClean="0">
                <a:latin typeface="+mj-lt"/>
              </a:rPr>
              <a:pPr/>
              <a:t>11</a:t>
            </a:fld>
            <a:endParaRPr lang="en-GB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solidFill>
                  <a:srgbClr val="5F5F5F"/>
                </a:solidFill>
              </a:rPr>
              <a:t>C</a:t>
            </a:r>
            <a:r>
              <a:rPr lang="hr-HR" b="1" dirty="0" smtClean="0">
                <a:solidFill>
                  <a:srgbClr val="5F5F5F"/>
                </a:solidFill>
              </a:rPr>
              <a:t>AR</a:t>
            </a:r>
            <a:r>
              <a:rPr lang="en-GB" b="1" dirty="0" smtClean="0">
                <a:solidFill>
                  <a:srgbClr val="5F5F5F"/>
                </a:solidFill>
              </a:rPr>
              <a:t> in Europe </a:t>
            </a:r>
            <a:r>
              <a:rPr lang="hr-HR" b="1" dirty="0" smtClean="0">
                <a:solidFill>
                  <a:srgbClr val="5F5F5F"/>
                </a:solidFill>
              </a:rPr>
              <a:t>is </a:t>
            </a:r>
            <a:r>
              <a:rPr lang="en-US" b="1" dirty="0" smtClean="0">
                <a:solidFill>
                  <a:srgbClr val="5F5F5F"/>
                </a:solidFill>
              </a:rPr>
              <a:t>improving, </a:t>
            </a:r>
            <a:r>
              <a:rPr lang="en-GB" b="1" dirty="0" smtClean="0">
                <a:solidFill>
                  <a:srgbClr val="5F5F5F"/>
                </a:solidFill>
              </a:rPr>
              <a:t>but without corresponding decline in leverage</a:t>
            </a:r>
          </a:p>
        </p:txBody>
      </p:sp>
      <p:sp>
        <p:nvSpPr>
          <p:cNvPr id="28674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441F8A-ACCD-49B7-8E87-56BBF1457A8A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28675" name="TekstniOkvir 10"/>
          <p:cNvSpPr txBox="1">
            <a:spLocks noChangeArrowheads="1"/>
          </p:cNvSpPr>
          <p:nvPr/>
        </p:nvSpPr>
        <p:spPr bwMode="auto">
          <a:xfrm>
            <a:off x="323850" y="2205038"/>
            <a:ext cx="41529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2075" eaLnBrk="0" hangingPunct="0">
              <a:lnSpc>
                <a:spcPct val="80000"/>
              </a:lnSpc>
              <a:buClr>
                <a:srgbClr val="3783FF"/>
              </a:buClr>
              <a:buSzPct val="123000"/>
            </a:pPr>
            <a:r>
              <a:rPr lang="en-GB" sz="1600" b="1" dirty="0">
                <a:solidFill>
                  <a:srgbClr val="5F5F5F"/>
                </a:solidFill>
                <a:latin typeface="Life L2" pitchFamily="18" charset="-18"/>
              </a:rPr>
              <a:t>Bank </a:t>
            </a:r>
            <a:r>
              <a:rPr lang="hr-HR" sz="1600" b="1" dirty="0" smtClean="0">
                <a:solidFill>
                  <a:srgbClr val="5F5F5F"/>
                </a:solidFill>
                <a:latin typeface="Life L2" pitchFamily="18" charset="-18"/>
              </a:rPr>
              <a:t>(</a:t>
            </a:r>
            <a:r>
              <a:rPr lang="en-GB" sz="1600" b="1" dirty="0" smtClean="0">
                <a:solidFill>
                  <a:srgbClr val="5F5F5F"/>
                </a:solidFill>
                <a:latin typeface="Life L2" pitchFamily="18" charset="-18"/>
              </a:rPr>
              <a:t>regulatory</a:t>
            </a:r>
            <a:r>
              <a:rPr lang="hr-HR" sz="1600" b="1" dirty="0" smtClean="0">
                <a:solidFill>
                  <a:srgbClr val="5F5F5F"/>
                </a:solidFill>
                <a:latin typeface="Life L2" pitchFamily="18" charset="-18"/>
              </a:rPr>
              <a:t>)</a:t>
            </a:r>
            <a:r>
              <a:rPr lang="en-GB" sz="1600" b="1" dirty="0" smtClean="0">
                <a:solidFill>
                  <a:srgbClr val="5F5F5F"/>
                </a:solidFill>
                <a:latin typeface="Life L2" pitchFamily="18" charset="-18"/>
              </a:rPr>
              <a:t> </a:t>
            </a:r>
            <a:r>
              <a:rPr lang="en-GB" sz="1600" b="1" dirty="0">
                <a:solidFill>
                  <a:srgbClr val="5F5F5F"/>
                </a:solidFill>
                <a:latin typeface="Life L2" pitchFamily="18" charset="-18"/>
              </a:rPr>
              <a:t>capital adequacy ratio (CAR)</a:t>
            </a:r>
          </a:p>
        </p:txBody>
      </p:sp>
      <p:sp>
        <p:nvSpPr>
          <p:cNvPr id="28676" name="TekstniOkvir 12"/>
          <p:cNvSpPr txBox="1">
            <a:spLocks noChangeArrowheads="1"/>
          </p:cNvSpPr>
          <p:nvPr/>
        </p:nvSpPr>
        <p:spPr bwMode="auto">
          <a:xfrm>
            <a:off x="4643438" y="2205038"/>
            <a:ext cx="38671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2075" eaLnBrk="0" hangingPunct="0">
              <a:lnSpc>
                <a:spcPct val="80000"/>
              </a:lnSpc>
              <a:buClr>
                <a:srgbClr val="3783FF"/>
              </a:buClr>
              <a:buSzPct val="123000"/>
            </a:pPr>
            <a:r>
              <a:rPr lang="en-GB" sz="1600" b="1" dirty="0">
                <a:solidFill>
                  <a:srgbClr val="5F5F5F"/>
                </a:solidFill>
                <a:latin typeface="Life L2" pitchFamily="18" charset="-18"/>
              </a:rPr>
              <a:t>Bank capital to </a:t>
            </a:r>
            <a:r>
              <a:rPr lang="en-GB" sz="1600" b="1" dirty="0" smtClean="0">
                <a:solidFill>
                  <a:srgbClr val="5F5F5F"/>
                </a:solidFill>
                <a:latin typeface="Life L2" pitchFamily="18" charset="-18"/>
              </a:rPr>
              <a:t>un</a:t>
            </a:r>
            <a:r>
              <a:rPr lang="hr-HR" sz="1600" b="1" dirty="0" smtClean="0">
                <a:solidFill>
                  <a:srgbClr val="5F5F5F"/>
                </a:solidFill>
                <a:latin typeface="Life L2" pitchFamily="18" charset="-18"/>
              </a:rPr>
              <a:t>’</a:t>
            </a:r>
            <a:r>
              <a:rPr lang="en-GB" sz="1600" b="1" dirty="0" smtClean="0">
                <a:solidFill>
                  <a:srgbClr val="5F5F5F"/>
                </a:solidFill>
                <a:latin typeface="Life L2" pitchFamily="18" charset="-18"/>
              </a:rPr>
              <a:t>weighted </a:t>
            </a:r>
            <a:r>
              <a:rPr lang="en-GB" sz="1600" b="1" dirty="0">
                <a:solidFill>
                  <a:srgbClr val="5F5F5F"/>
                </a:solidFill>
                <a:latin typeface="Life L2" pitchFamily="18" charset="-18"/>
              </a:rPr>
              <a:t>assets</a:t>
            </a:r>
          </a:p>
        </p:txBody>
      </p:sp>
      <p:sp>
        <p:nvSpPr>
          <p:cNvPr id="14" name="TekstniOkvir 13"/>
          <p:cNvSpPr txBox="1"/>
          <p:nvPr/>
        </p:nvSpPr>
        <p:spPr>
          <a:xfrm>
            <a:off x="250825" y="5661025"/>
            <a:ext cx="5005388" cy="639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i="1" dirty="0">
                <a:latin typeface="+mj-lt"/>
                <a:cs typeface="Times New Roman" pitchFamily="18" charset="0"/>
              </a:rPr>
              <a:t>Source: IMF, </a:t>
            </a:r>
            <a:r>
              <a:rPr lang="en-US" sz="1200" i="1" dirty="0" err="1">
                <a:latin typeface="+mj-lt"/>
                <a:cs typeface="Times New Roman" pitchFamily="18" charset="0"/>
              </a:rPr>
              <a:t>FSI</a:t>
            </a:r>
            <a:r>
              <a:rPr lang="en-US" sz="1200" i="1" dirty="0">
                <a:latin typeface="+mj-lt"/>
                <a:cs typeface="Times New Roman" pitchFamily="18" charset="0"/>
              </a:rPr>
              <a:t>, (bank assets) weighted averages</a:t>
            </a:r>
          </a:p>
          <a:p>
            <a:pPr>
              <a:defRPr/>
            </a:pPr>
            <a:r>
              <a:rPr lang="en-US" sz="1200" i="1" dirty="0">
                <a:latin typeface="+mj-lt"/>
                <a:cs typeface="Times New Roman" pitchFamily="18" charset="0"/>
              </a:rPr>
              <a:t>Note: </a:t>
            </a:r>
            <a:r>
              <a:rPr lang="en-US" sz="1200" i="1" dirty="0" err="1">
                <a:latin typeface="+mj-lt"/>
                <a:cs typeface="Times New Roman" pitchFamily="18" charset="0"/>
              </a:rPr>
              <a:t>CEE</a:t>
            </a:r>
            <a:r>
              <a:rPr lang="en-US" sz="1200" i="1" dirty="0">
                <a:latin typeface="+mj-lt"/>
                <a:cs typeface="Times New Roman" pitchFamily="18" charset="0"/>
              </a:rPr>
              <a:t> countries: Bulgaria, Croatia, Czech Republic, Estonia, Hungary, Latvia, Lithuania, Poland, Romania, Slovak Republic, Slovenia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643182"/>
            <a:ext cx="4262732" cy="27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643182"/>
            <a:ext cx="3978530" cy="27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solidFill>
                  <a:srgbClr val="5F5F5F"/>
                </a:solidFill>
              </a:rPr>
              <a:t>Costs of financial aid in </a:t>
            </a:r>
            <a:r>
              <a:rPr lang="hr-HR" b="1" dirty="0" err="1" smtClean="0">
                <a:solidFill>
                  <a:srgbClr val="5F5F5F"/>
                </a:solidFill>
              </a:rPr>
              <a:t>the</a:t>
            </a:r>
            <a:r>
              <a:rPr lang="hr-HR" b="1" dirty="0" smtClean="0">
                <a:solidFill>
                  <a:srgbClr val="5F5F5F"/>
                </a:solidFill>
              </a:rPr>
              <a:t> </a:t>
            </a:r>
            <a:r>
              <a:rPr lang="en-GB" b="1" dirty="0" smtClean="0">
                <a:solidFill>
                  <a:srgbClr val="5F5F5F"/>
                </a:solidFill>
              </a:rPr>
              <a:t>EU </a:t>
            </a:r>
            <a:r>
              <a:rPr lang="hr-HR" b="1" dirty="0" smtClean="0">
                <a:solidFill>
                  <a:srgbClr val="5F5F5F"/>
                </a:solidFill>
              </a:rPr>
              <a:t/>
            </a:r>
            <a:br>
              <a:rPr lang="hr-HR" b="1" dirty="0" smtClean="0">
                <a:solidFill>
                  <a:srgbClr val="5F5F5F"/>
                </a:solidFill>
              </a:rPr>
            </a:br>
            <a:r>
              <a:rPr lang="en-GB" b="1" dirty="0" smtClean="0">
                <a:solidFill>
                  <a:srgbClr val="5F5F5F"/>
                </a:solidFill>
              </a:rPr>
              <a:t>2008-2011</a:t>
            </a:r>
            <a:r>
              <a:rPr lang="hr-HR" b="1" dirty="0" smtClean="0">
                <a:solidFill>
                  <a:srgbClr val="5F5F5F"/>
                </a:solidFill>
              </a:rPr>
              <a:t>: </a:t>
            </a:r>
            <a:r>
              <a:rPr lang="hr-HR" b="1" dirty="0" err="1" smtClean="0">
                <a:solidFill>
                  <a:srgbClr val="5F5F5F"/>
                </a:solidFill>
              </a:rPr>
              <a:t>costly</a:t>
            </a:r>
            <a:r>
              <a:rPr lang="hr-HR" b="1" dirty="0" smtClean="0">
                <a:solidFill>
                  <a:srgbClr val="5F5F5F"/>
                </a:solidFill>
              </a:rPr>
              <a:t> </a:t>
            </a:r>
            <a:r>
              <a:rPr lang="hr-HR" b="1" dirty="0" err="1" smtClean="0">
                <a:solidFill>
                  <a:srgbClr val="5F5F5F"/>
                </a:solidFill>
              </a:rPr>
              <a:t>crisis</a:t>
            </a:r>
            <a:endParaRPr lang="en-GB" b="1" dirty="0" smtClean="0">
              <a:solidFill>
                <a:srgbClr val="5F5F5F"/>
              </a:solidFill>
            </a:endParaRPr>
          </a:p>
        </p:txBody>
      </p:sp>
      <p:sp>
        <p:nvSpPr>
          <p:cNvPr id="29698" name="Rezervirano mjesto teksta 6"/>
          <p:cNvSpPr>
            <a:spLocks noGrp="1"/>
          </p:cNvSpPr>
          <p:nvPr>
            <p:ph type="body" sz="half" idx="3"/>
          </p:nvPr>
        </p:nvSpPr>
        <p:spPr>
          <a:xfrm>
            <a:off x="468313" y="1600200"/>
            <a:ext cx="8218487" cy="4530725"/>
          </a:xfrm>
        </p:spPr>
        <p:txBody>
          <a:bodyPr/>
          <a:lstStyle/>
          <a:p>
            <a:r>
              <a:rPr lang="en-GB" sz="1800" dirty="0" smtClean="0"/>
              <a:t>27 EU members approved around 4,656 billion Euro of financial aid to banking institutions (with</a:t>
            </a:r>
            <a:r>
              <a:rPr lang="hr-HR" sz="1800" dirty="0" smtClean="0"/>
              <a:t> </a:t>
            </a:r>
            <a:r>
              <a:rPr lang="en-GB" sz="1800" dirty="0" smtClean="0"/>
              <a:t>1,676 billion spent until the end of 2011).</a:t>
            </a:r>
          </a:p>
          <a:p>
            <a:endParaRPr lang="en-GB" sz="1800" dirty="0" smtClean="0"/>
          </a:p>
          <a:p>
            <a:r>
              <a:rPr lang="en-GB" sz="1800" dirty="0" smtClean="0"/>
              <a:t>United Kingdom, Germany, Denmark and Ireland </a:t>
            </a:r>
            <a:r>
              <a:rPr lang="hr-HR" sz="1800" dirty="0" err="1" smtClean="0"/>
              <a:t>approved</a:t>
            </a:r>
            <a:r>
              <a:rPr lang="hr-HR" sz="1800" dirty="0" smtClean="0"/>
              <a:t> </a:t>
            </a:r>
            <a:r>
              <a:rPr lang="en-GB" sz="1800" dirty="0" smtClean="0"/>
              <a:t>more the 500 billion EUR while Bulgaria, Czech R, Estonia, Malta</a:t>
            </a:r>
            <a:r>
              <a:rPr lang="hr-HR" sz="1800" dirty="0" smtClean="0"/>
              <a:t>,</a:t>
            </a:r>
            <a:r>
              <a:rPr lang="en-GB" sz="1800" dirty="0" smtClean="0"/>
              <a:t> Romania </a:t>
            </a:r>
            <a:r>
              <a:rPr lang="hr-HR" sz="1800" dirty="0" err="1" smtClean="0"/>
              <a:t>and</a:t>
            </a:r>
            <a:r>
              <a:rPr lang="hr-HR" sz="1800" dirty="0" smtClean="0"/>
              <a:t> Croatia </a:t>
            </a:r>
            <a:r>
              <a:rPr lang="en-GB" sz="1800" dirty="0" smtClean="0"/>
              <a:t>did not provide </a:t>
            </a:r>
            <a:r>
              <a:rPr lang="hr-HR" sz="1800" dirty="0" err="1" smtClean="0"/>
              <a:t>any</a:t>
            </a:r>
            <a:r>
              <a:rPr lang="hr-HR" sz="1800" dirty="0" smtClean="0"/>
              <a:t> </a:t>
            </a:r>
            <a:r>
              <a:rPr lang="en-GB" sz="1800" dirty="0" smtClean="0"/>
              <a:t>help</a:t>
            </a:r>
            <a:r>
              <a:rPr lang="hr-HR" sz="1800" dirty="0" smtClean="0"/>
              <a:t> to </a:t>
            </a:r>
            <a:r>
              <a:rPr lang="hr-HR" sz="1800" dirty="0" err="1" smtClean="0"/>
              <a:t>their</a:t>
            </a:r>
            <a:r>
              <a:rPr lang="hr-HR" sz="1800" dirty="0" smtClean="0"/>
              <a:t> </a:t>
            </a:r>
            <a:r>
              <a:rPr lang="hr-HR" sz="1800" dirty="0" err="1" smtClean="0"/>
              <a:t>banks</a:t>
            </a:r>
            <a:r>
              <a:rPr lang="en-GB" sz="1800" dirty="0" smtClean="0"/>
              <a:t>. </a:t>
            </a:r>
          </a:p>
          <a:p>
            <a:endParaRPr lang="en-GB" sz="1800" dirty="0" smtClean="0"/>
          </a:p>
          <a:p>
            <a:r>
              <a:rPr lang="en-GB" sz="1800" dirty="0" smtClean="0"/>
              <a:t>Relative to </a:t>
            </a:r>
            <a:r>
              <a:rPr lang="hr-HR" sz="1800" dirty="0" smtClean="0"/>
              <a:t>2011 </a:t>
            </a:r>
            <a:r>
              <a:rPr lang="en-GB" sz="1800" dirty="0" smtClean="0"/>
              <a:t>GDP, highest bank support was provided by Ireland (</a:t>
            </a:r>
            <a:r>
              <a:rPr lang="hr-HR" sz="1800" dirty="0" smtClean="0"/>
              <a:t>328 </a:t>
            </a:r>
            <a:r>
              <a:rPr lang="en-GB" sz="1800" dirty="0" smtClean="0"/>
              <a:t>%) and Denmark (</a:t>
            </a:r>
            <a:r>
              <a:rPr lang="hr-HR" sz="1800" dirty="0" smtClean="0"/>
              <a:t>258</a:t>
            </a:r>
            <a:r>
              <a:rPr lang="en-GB" sz="1800" dirty="0" smtClean="0"/>
              <a:t>%) with Belgium</a:t>
            </a:r>
            <a:r>
              <a:rPr lang="hr-HR" sz="1800" dirty="0" smtClean="0"/>
              <a:t> </a:t>
            </a:r>
            <a:r>
              <a:rPr lang="hr-HR" sz="1800" dirty="0" err="1" smtClean="0"/>
              <a:t>and</a:t>
            </a:r>
            <a:r>
              <a:rPr lang="en-GB" sz="1800" dirty="0" smtClean="0"/>
              <a:t> Netherlands</a:t>
            </a:r>
            <a:r>
              <a:rPr lang="hr-HR" sz="1800" dirty="0" smtClean="0"/>
              <a:t> </a:t>
            </a:r>
            <a:r>
              <a:rPr lang="hr-HR" sz="1800" dirty="0" err="1" smtClean="0"/>
              <a:t>commiting</a:t>
            </a:r>
            <a:r>
              <a:rPr lang="hr-HR" sz="1800" dirty="0" smtClean="0"/>
              <a:t> more </a:t>
            </a:r>
            <a:r>
              <a:rPr lang="hr-HR" sz="1800" dirty="0" err="1" smtClean="0"/>
              <a:t>than</a:t>
            </a:r>
            <a:r>
              <a:rPr lang="en-GB" sz="1800" dirty="0" smtClean="0"/>
              <a:t> </a:t>
            </a:r>
            <a:r>
              <a:rPr lang="hr-HR" sz="1800" dirty="0" smtClean="0"/>
              <a:t>5</a:t>
            </a:r>
            <a:r>
              <a:rPr lang="en-GB" sz="1800" dirty="0" smtClean="0"/>
              <a:t>0% </a:t>
            </a:r>
            <a:r>
              <a:rPr lang="hr-HR" sz="1800" dirty="0" err="1" smtClean="0"/>
              <a:t>of</a:t>
            </a:r>
            <a:r>
              <a:rPr lang="hr-HR" sz="1800" dirty="0" smtClean="0"/>
              <a:t> GDP </a:t>
            </a:r>
            <a:r>
              <a:rPr lang="en-GB" sz="1800" dirty="0" smtClean="0"/>
              <a:t>as well.</a:t>
            </a:r>
          </a:p>
          <a:p>
            <a:endParaRPr lang="en-GB" sz="1800" dirty="0" smtClean="0"/>
          </a:p>
          <a:p>
            <a:r>
              <a:rPr lang="en-GB" sz="1800" dirty="0" smtClean="0"/>
              <a:t>The structure of </a:t>
            </a:r>
            <a:r>
              <a:rPr lang="hr-HR" sz="1800" dirty="0" smtClean="0"/>
              <a:t>EU-27 </a:t>
            </a:r>
            <a:r>
              <a:rPr lang="en-GB" sz="1800" dirty="0" smtClean="0"/>
              <a:t>bank support shows that countries used mostly guarantees to support banks (</a:t>
            </a:r>
            <a:r>
              <a:rPr lang="hr-HR" sz="1800" dirty="0" smtClean="0"/>
              <a:t>27.3</a:t>
            </a:r>
            <a:r>
              <a:rPr lang="en-GB" sz="1800" dirty="0" smtClean="0"/>
              <a:t>%) with recapitalization, buying of troubled assets and liquidity measures amounting to </a:t>
            </a:r>
            <a:r>
              <a:rPr lang="hr-HR" sz="1800" dirty="0" smtClean="0"/>
              <a:t>4.9</a:t>
            </a:r>
            <a:r>
              <a:rPr lang="en-GB" sz="1800" dirty="0" smtClean="0"/>
              <a:t>%, </a:t>
            </a:r>
            <a:r>
              <a:rPr lang="hr-HR" sz="1800" dirty="0" smtClean="0"/>
              <a:t>3.6</a:t>
            </a:r>
            <a:r>
              <a:rPr lang="en-GB" sz="1800" dirty="0" smtClean="0"/>
              <a:t>% and </a:t>
            </a:r>
            <a:r>
              <a:rPr lang="hr-HR" sz="1800" dirty="0" smtClean="0"/>
              <a:t>1.7</a:t>
            </a:r>
            <a:r>
              <a:rPr lang="en-GB" sz="1800" dirty="0" smtClean="0"/>
              <a:t>% of </a:t>
            </a:r>
            <a:r>
              <a:rPr lang="hr-HR" sz="1800" dirty="0" smtClean="0"/>
              <a:t>2011 </a:t>
            </a:r>
            <a:r>
              <a:rPr lang="en-GB" sz="1800" dirty="0" smtClean="0"/>
              <a:t>GDP respectively.</a:t>
            </a:r>
          </a:p>
        </p:txBody>
      </p:sp>
      <p:sp>
        <p:nvSpPr>
          <p:cNvPr id="29699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47173F-0729-484C-ADFF-5A48A29A4009}" type="slidenum">
              <a:rPr lang="en-GB" smtClean="0"/>
              <a:pPr/>
              <a:t>13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solidFill>
                  <a:srgbClr val="5F5F5F"/>
                </a:solidFill>
              </a:rPr>
              <a:t>Costs of support to financial system </a:t>
            </a:r>
            <a:r>
              <a:rPr lang="hr-HR" b="1" dirty="0" smtClean="0">
                <a:solidFill>
                  <a:srgbClr val="5F5F5F"/>
                </a:solidFill>
              </a:rPr>
              <a:t/>
            </a:r>
            <a:br>
              <a:rPr lang="hr-HR" b="1" dirty="0" smtClean="0">
                <a:solidFill>
                  <a:srgbClr val="5F5F5F"/>
                </a:solidFill>
              </a:rPr>
            </a:br>
            <a:r>
              <a:rPr lang="en-GB" b="1" dirty="0" smtClean="0">
                <a:solidFill>
                  <a:srgbClr val="5F5F5F"/>
                </a:solidFill>
              </a:rPr>
              <a:t> 2008-2011</a:t>
            </a:r>
          </a:p>
        </p:txBody>
      </p:sp>
      <p:sp>
        <p:nvSpPr>
          <p:cNvPr id="30722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3F988D-F462-4A9F-88BE-B7C4491220D5}" type="slidenum">
              <a:rPr lang="en-GB" smtClean="0"/>
              <a:pPr/>
              <a:t>14</a:t>
            </a:fld>
            <a:endParaRPr lang="en-GB" smtClean="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3789363"/>
            <a:ext cx="5651500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kstniOkvir 12"/>
          <p:cNvSpPr txBox="1"/>
          <p:nvPr/>
        </p:nvSpPr>
        <p:spPr>
          <a:xfrm>
            <a:off x="179388" y="6308725"/>
            <a:ext cx="32099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i="1" dirty="0">
                <a:latin typeface="+mj-lt"/>
                <a:cs typeface="Times New Roman" pitchFamily="18" charset="0"/>
              </a:rPr>
              <a:t>Source: European </a:t>
            </a:r>
            <a:r>
              <a:rPr lang="en-US" sz="1200" i="1" dirty="0" err="1">
                <a:latin typeface="+mj-lt"/>
                <a:cs typeface="Times New Roman" pitchFamily="18" charset="0"/>
              </a:rPr>
              <a:t>comission</a:t>
            </a:r>
            <a:endParaRPr lang="en-US" sz="1200" i="1" dirty="0">
              <a:latin typeface="+mj-lt"/>
              <a:cs typeface="Times New Roman" pitchFamily="18" charset="0"/>
            </a:endParaRPr>
          </a:p>
        </p:txBody>
      </p:sp>
      <p:pic>
        <p:nvPicPr>
          <p:cNvPr id="307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8520" y="1412776"/>
            <a:ext cx="6156326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TekstniOkvir 8"/>
          <p:cNvSpPr txBox="1">
            <a:spLocks noChangeArrowheads="1"/>
          </p:cNvSpPr>
          <p:nvPr/>
        </p:nvSpPr>
        <p:spPr bwMode="auto">
          <a:xfrm>
            <a:off x="5795963" y="1557338"/>
            <a:ext cx="280828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2075" eaLnBrk="0" hangingPunct="0">
              <a:lnSpc>
                <a:spcPct val="80000"/>
              </a:lnSpc>
              <a:buClr>
                <a:srgbClr val="3783FF"/>
              </a:buClr>
              <a:buSzPct val="123000"/>
            </a:pPr>
            <a:r>
              <a:rPr lang="en-GB" sz="1600" b="1">
                <a:solidFill>
                  <a:srgbClr val="5F5F5F"/>
                </a:solidFill>
                <a:latin typeface="Life L2" pitchFamily="18" charset="-18"/>
              </a:rPr>
              <a:t>The amount of approved financial aid</a:t>
            </a:r>
          </a:p>
        </p:txBody>
      </p:sp>
      <p:sp>
        <p:nvSpPr>
          <p:cNvPr id="30727" name="TekstniOkvir 9"/>
          <p:cNvSpPr txBox="1">
            <a:spLocks noChangeArrowheads="1"/>
          </p:cNvSpPr>
          <p:nvPr/>
        </p:nvSpPr>
        <p:spPr bwMode="auto">
          <a:xfrm>
            <a:off x="611188" y="4149725"/>
            <a:ext cx="280828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2075" eaLnBrk="0" hangingPunct="0">
              <a:lnSpc>
                <a:spcPct val="80000"/>
              </a:lnSpc>
              <a:buClr>
                <a:srgbClr val="3783FF"/>
              </a:buClr>
              <a:buSzPct val="123000"/>
            </a:pPr>
            <a:r>
              <a:rPr lang="en-GB" sz="1600" b="1">
                <a:solidFill>
                  <a:srgbClr val="5F5F5F"/>
                </a:solidFill>
                <a:latin typeface="Life L2" pitchFamily="18" charset="-18"/>
              </a:rPr>
              <a:t>The structure of approved financial aid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b="1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Significant risks remain</a:t>
            </a:r>
          </a:p>
        </p:txBody>
      </p:sp>
      <p:sp>
        <p:nvSpPr>
          <p:cNvPr id="31746" name="Rezervirano mjesto teksta 7"/>
          <p:cNvSpPr>
            <a:spLocks noGrp="1"/>
          </p:cNvSpPr>
          <p:nvPr>
            <p:ph type="body" sz="half" idx="3"/>
          </p:nvPr>
        </p:nvSpPr>
        <p:spPr>
          <a:xfrm>
            <a:off x="611188" y="1600200"/>
            <a:ext cx="8075612" cy="4530725"/>
          </a:xfrm>
        </p:spPr>
        <p:txBody>
          <a:bodyPr/>
          <a:lstStyle/>
          <a:p>
            <a:r>
              <a:rPr lang="en-GB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Unlike in the USA,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European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banks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’ capital is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increasingly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burden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ed</a:t>
            </a:r>
            <a:r>
              <a:rPr lang="en-GB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with un-provisioned </a:t>
            </a:r>
            <a:r>
              <a:rPr lang="en-GB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NPL’s</a:t>
            </a:r>
            <a:r>
              <a:rPr lang="en-GB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.</a:t>
            </a:r>
          </a:p>
          <a:p>
            <a:endParaRPr lang="en-GB" sz="18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Even without further </a:t>
            </a:r>
            <a:r>
              <a:rPr lang="en-GB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NPL</a:t>
            </a:r>
            <a:r>
              <a:rPr lang="en-GB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increase, resolving the current asset quality issue 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w</a:t>
            </a:r>
            <a:r>
              <a:rPr lang="en-GB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ould</a:t>
            </a:r>
            <a:r>
              <a:rPr lang="en-GB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take time and implies spending some buffers or gathering additional capital.</a:t>
            </a:r>
            <a:endParaRPr lang="hr-HR" sz="18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endParaRPr lang="hr-HR" sz="18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Two risks arise from the bank asset quality:</a:t>
            </a:r>
          </a:p>
          <a:p>
            <a:pPr lvl="1">
              <a:buFont typeface="Life L2" pitchFamily="18" charset="-18"/>
              <a:buAutoNum type="alphaLcParenR"/>
            </a:pPr>
            <a:r>
              <a:rPr lang="en-GB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Fiscal risks arising from the NPL resolution</a:t>
            </a:r>
          </a:p>
          <a:p>
            <a:pPr lvl="1">
              <a:buFont typeface="Life L2" pitchFamily="18" charset="-18"/>
              <a:buAutoNum type="alphaLcParenR"/>
            </a:pPr>
            <a:r>
              <a:rPr lang="en-GB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Dampening 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of </a:t>
            </a:r>
            <a:r>
              <a:rPr lang="en-GB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the potential credit growth in the following years</a:t>
            </a:r>
            <a:endParaRPr lang="hr-HR" sz="18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pPr lvl="1">
              <a:buNone/>
            </a:pPr>
            <a:endParaRPr lang="hr-HR" sz="18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In Croatia, higher burden of capital with NPLs is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offset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with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high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capital buffers. Even after correcting the capital ratio for the unprovisioned NPLs – Croatia has relativelly higher capital ratios. </a:t>
            </a:r>
            <a:endParaRPr lang="en-GB" sz="18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747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87C05C-8754-4C24-B0D7-D247E449404B}" type="slidenum">
              <a:rPr lang="en-GB" smtClean="0"/>
              <a:pPr/>
              <a:t>15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slov 4"/>
          <p:cNvSpPr>
            <a:spLocks noGrp="1"/>
          </p:cNvSpPr>
          <p:nvPr>
            <p:ph type="title"/>
          </p:nvPr>
        </p:nvSpPr>
        <p:spPr>
          <a:xfrm>
            <a:off x="492125" y="381000"/>
            <a:ext cx="8229600" cy="815752"/>
          </a:xfrm>
        </p:spPr>
        <p:txBody>
          <a:bodyPr/>
          <a:lstStyle/>
          <a:p>
            <a:pPr eaLnBrk="1" hangingPunct="1"/>
            <a:r>
              <a:rPr lang="en-GB" b="1" dirty="0" smtClean="0">
                <a:solidFill>
                  <a:srgbClr val="5F5F5F"/>
                </a:solidFill>
              </a:rPr>
              <a:t>Capital ratios are sensitive to </a:t>
            </a:r>
            <a:r>
              <a:rPr lang="en-GB" b="1" dirty="0" err="1" smtClean="0">
                <a:solidFill>
                  <a:srgbClr val="5F5F5F"/>
                </a:solidFill>
              </a:rPr>
              <a:t>NPL</a:t>
            </a:r>
            <a:r>
              <a:rPr lang="en-GB" b="1" dirty="0" smtClean="0">
                <a:solidFill>
                  <a:srgbClr val="5F5F5F"/>
                </a:solidFill>
              </a:rPr>
              <a:t> coverage</a:t>
            </a:r>
          </a:p>
        </p:txBody>
      </p:sp>
      <p:sp>
        <p:nvSpPr>
          <p:cNvPr id="33794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9E91E5-FE9F-4845-99C4-1985F0667198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33795" name="TekstniOkvir 12"/>
          <p:cNvSpPr txBox="1">
            <a:spLocks noChangeArrowheads="1"/>
          </p:cNvSpPr>
          <p:nvPr/>
        </p:nvSpPr>
        <p:spPr bwMode="auto">
          <a:xfrm>
            <a:off x="755650" y="1773238"/>
            <a:ext cx="48847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2075" eaLnBrk="0" hangingPunct="0">
              <a:lnSpc>
                <a:spcPct val="80000"/>
              </a:lnSpc>
              <a:buClr>
                <a:srgbClr val="3783FF"/>
              </a:buClr>
              <a:buSzPct val="123000"/>
            </a:pPr>
            <a:r>
              <a:rPr lang="en-GB" sz="1600" b="1">
                <a:solidFill>
                  <a:srgbClr val="5F5F5F"/>
                </a:solidFill>
                <a:latin typeface="Life L2" pitchFamily="18" charset="-18"/>
              </a:rPr>
              <a:t>Capital ratios, End 2012</a:t>
            </a:r>
          </a:p>
        </p:txBody>
      </p:sp>
      <p:sp>
        <p:nvSpPr>
          <p:cNvPr id="14" name="TekstniOkvir 13"/>
          <p:cNvSpPr txBox="1"/>
          <p:nvPr/>
        </p:nvSpPr>
        <p:spPr>
          <a:xfrm>
            <a:off x="250825" y="5661025"/>
            <a:ext cx="5005388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GB" sz="1200" i="1">
                <a:latin typeface="Life L2" pitchFamily="18" charset="-18"/>
                <a:cs typeface="Times New Roman" pitchFamily="18" charset="0"/>
              </a:rPr>
              <a:t>Source: IMF, FSI</a:t>
            </a:r>
          </a:p>
        </p:txBody>
      </p:sp>
      <p:pic>
        <p:nvPicPr>
          <p:cNvPr id="3379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916113"/>
            <a:ext cx="7824788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slov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solidFill>
                  <a:srgbClr val="5F5F5F"/>
                </a:solidFill>
              </a:rPr>
              <a:t>European banks remain reliant on whole-sale funding</a:t>
            </a:r>
            <a:r>
              <a:rPr lang="hr-HR" b="1" dirty="0" smtClean="0">
                <a:solidFill>
                  <a:srgbClr val="5F5F5F"/>
                </a:solidFill>
              </a:rPr>
              <a:t> (</a:t>
            </a:r>
            <a:r>
              <a:rPr lang="hr-HR" b="1" dirty="0" err="1" smtClean="0">
                <a:solidFill>
                  <a:srgbClr val="5F5F5F"/>
                </a:solidFill>
              </a:rPr>
              <a:t>ECB</a:t>
            </a:r>
            <a:r>
              <a:rPr lang="hr-HR" b="1" dirty="0" smtClean="0">
                <a:solidFill>
                  <a:srgbClr val="5F5F5F"/>
                </a:solidFill>
              </a:rPr>
              <a:t>)</a:t>
            </a:r>
            <a:endParaRPr lang="en-GB" b="1" dirty="0" smtClean="0">
              <a:solidFill>
                <a:srgbClr val="5F5F5F"/>
              </a:solidFill>
            </a:endParaRPr>
          </a:p>
        </p:txBody>
      </p:sp>
      <p:sp>
        <p:nvSpPr>
          <p:cNvPr id="34818" name="Rezervirano mjesto teksta 10"/>
          <p:cNvSpPr>
            <a:spLocks noGrp="1"/>
          </p:cNvSpPr>
          <p:nvPr>
            <p:ph type="body" sz="half" idx="3"/>
          </p:nvPr>
        </p:nvSpPr>
        <p:spPr>
          <a:xfrm>
            <a:off x="323850" y="1844824"/>
            <a:ext cx="8362950" cy="4286101"/>
          </a:xfrm>
        </p:spPr>
        <p:txBody>
          <a:bodyPr/>
          <a:lstStyle/>
          <a:p>
            <a:r>
              <a:rPr lang="en-GB" sz="2200" dirty="0" smtClean="0"/>
              <a:t>Deposits of banks in the USA exceed their loans, with the </a:t>
            </a:r>
            <a:r>
              <a:rPr lang="hr-HR" sz="2200" dirty="0" err="1" smtClean="0"/>
              <a:t>LTD</a:t>
            </a:r>
            <a:r>
              <a:rPr lang="hr-HR" sz="2200" dirty="0" smtClean="0"/>
              <a:t> </a:t>
            </a:r>
            <a:r>
              <a:rPr lang="en-GB" sz="2200" dirty="0" smtClean="0"/>
              <a:t>ratio decreasing continuously.</a:t>
            </a:r>
          </a:p>
          <a:p>
            <a:endParaRPr lang="en-GB" sz="2200" dirty="0" smtClean="0"/>
          </a:p>
          <a:p>
            <a:r>
              <a:rPr lang="en-GB" sz="2200" dirty="0" smtClean="0"/>
              <a:t>Euro area banks, on the other hand, even slightly increased their reliance on whole-sale funds</a:t>
            </a:r>
            <a:r>
              <a:rPr lang="hr-HR" sz="2200" dirty="0" smtClean="0"/>
              <a:t> (</a:t>
            </a:r>
            <a:r>
              <a:rPr lang="hr-HR" sz="2200" dirty="0" err="1" smtClean="0"/>
              <a:t>ECB</a:t>
            </a:r>
            <a:r>
              <a:rPr lang="hr-HR" sz="2200" dirty="0" smtClean="0"/>
              <a:t>)</a:t>
            </a:r>
            <a:r>
              <a:rPr lang="en-GB" sz="2200" dirty="0" smtClean="0"/>
              <a:t>.</a:t>
            </a:r>
          </a:p>
          <a:p>
            <a:endParaRPr lang="en-GB" sz="2200" dirty="0" smtClean="0"/>
          </a:p>
          <a:p>
            <a:r>
              <a:rPr lang="en-GB" sz="2200" dirty="0" err="1" smtClean="0"/>
              <a:t>CEE</a:t>
            </a:r>
            <a:r>
              <a:rPr lang="en-GB" sz="2200" dirty="0" smtClean="0"/>
              <a:t> countries, started to deleverage in 2012. </a:t>
            </a:r>
            <a:r>
              <a:rPr lang="hr-HR" sz="2200" dirty="0" smtClean="0"/>
              <a:t>B</a:t>
            </a:r>
            <a:r>
              <a:rPr lang="en-GB" sz="2200" dirty="0" err="1" smtClean="0"/>
              <a:t>efore</a:t>
            </a:r>
            <a:r>
              <a:rPr lang="en-GB" sz="2200" dirty="0" smtClean="0"/>
              <a:t> the crisis foreign liabilities share </a:t>
            </a:r>
            <a:r>
              <a:rPr lang="hr-HR" sz="2200" dirty="0" err="1" smtClean="0"/>
              <a:t>of</a:t>
            </a:r>
            <a:r>
              <a:rPr lang="hr-HR" sz="2200" dirty="0" smtClean="0"/>
              <a:t> total </a:t>
            </a:r>
            <a:r>
              <a:rPr lang="hr-HR" sz="2200" dirty="0" err="1" smtClean="0"/>
              <a:t>liabilities</a:t>
            </a:r>
            <a:r>
              <a:rPr lang="hr-HR" sz="2200" dirty="0" smtClean="0"/>
              <a:t> </a:t>
            </a:r>
            <a:r>
              <a:rPr lang="en-GB" sz="2200" dirty="0" smtClean="0"/>
              <a:t>was relatively high</a:t>
            </a:r>
            <a:r>
              <a:rPr lang="hr-HR" sz="2200" dirty="0" smtClean="0"/>
              <a:t> </a:t>
            </a:r>
            <a:r>
              <a:rPr lang="hr-HR" sz="2200" dirty="0" err="1" smtClean="0"/>
              <a:t>due</a:t>
            </a:r>
            <a:r>
              <a:rPr lang="hr-HR" sz="2200" dirty="0" smtClean="0"/>
              <a:t> to </a:t>
            </a:r>
            <a:r>
              <a:rPr lang="hr-HR" sz="2200" dirty="0" err="1" smtClean="0"/>
              <a:t>high</a:t>
            </a:r>
            <a:r>
              <a:rPr lang="hr-HR" sz="2200" dirty="0" smtClean="0"/>
              <a:t> </a:t>
            </a:r>
            <a:r>
              <a:rPr lang="hr-HR" sz="2200" dirty="0" err="1" smtClean="0"/>
              <a:t>penetration</a:t>
            </a:r>
            <a:r>
              <a:rPr lang="hr-HR" sz="2200" dirty="0" smtClean="0"/>
              <a:t> </a:t>
            </a:r>
            <a:r>
              <a:rPr lang="hr-HR" sz="2200" dirty="0" err="1" smtClean="0"/>
              <a:t>of</a:t>
            </a:r>
            <a:r>
              <a:rPr lang="hr-HR" sz="2200" dirty="0" smtClean="0"/>
              <a:t> </a:t>
            </a:r>
            <a:r>
              <a:rPr lang="hr-HR" sz="2200" dirty="0" err="1" smtClean="0"/>
              <a:t>foreign</a:t>
            </a:r>
            <a:r>
              <a:rPr lang="hr-HR" sz="2200" dirty="0" smtClean="0"/>
              <a:t> </a:t>
            </a:r>
            <a:r>
              <a:rPr lang="hr-HR" sz="2200" dirty="0" err="1" smtClean="0"/>
              <a:t>banks</a:t>
            </a:r>
            <a:r>
              <a:rPr lang="hr-HR" sz="2200" dirty="0" smtClean="0"/>
              <a:t>.</a:t>
            </a:r>
            <a:endParaRPr lang="en-GB" sz="2200" dirty="0" smtClean="0"/>
          </a:p>
        </p:txBody>
      </p:sp>
      <p:sp>
        <p:nvSpPr>
          <p:cNvPr id="34819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D25DAD-AC23-4E9C-99E7-C34FC9844A8C}" type="slidenum">
              <a:rPr lang="en-GB" smtClean="0"/>
              <a:pPr/>
              <a:t>17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slov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solidFill>
                  <a:srgbClr val="5F5F5F"/>
                </a:solidFill>
              </a:rPr>
              <a:t>With little new capital, euro area banks remain reliant on whole-sale funds</a:t>
            </a:r>
            <a:r>
              <a:rPr lang="hr-HR" b="1" dirty="0" smtClean="0">
                <a:solidFill>
                  <a:srgbClr val="5F5F5F"/>
                </a:solidFill>
              </a:rPr>
              <a:t> (</a:t>
            </a:r>
            <a:r>
              <a:rPr lang="hr-HR" b="1" dirty="0" err="1" smtClean="0">
                <a:solidFill>
                  <a:srgbClr val="5F5F5F"/>
                </a:solidFill>
              </a:rPr>
              <a:t>ECB</a:t>
            </a:r>
            <a:r>
              <a:rPr lang="hr-HR" b="1" dirty="0" smtClean="0">
                <a:solidFill>
                  <a:srgbClr val="5F5F5F"/>
                </a:solidFill>
              </a:rPr>
              <a:t>)</a:t>
            </a:r>
            <a:endParaRPr lang="en-GB" b="1" dirty="0" smtClean="0">
              <a:solidFill>
                <a:srgbClr val="5F5F5F"/>
              </a:solidFill>
            </a:endParaRPr>
          </a:p>
        </p:txBody>
      </p:sp>
      <p:sp>
        <p:nvSpPr>
          <p:cNvPr id="35842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AF2CD8-369C-405F-B58E-5B5E6260A75A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35843" name="TekstniOkvir 16"/>
          <p:cNvSpPr txBox="1">
            <a:spLocks noChangeArrowheads="1"/>
          </p:cNvSpPr>
          <p:nvPr/>
        </p:nvSpPr>
        <p:spPr bwMode="auto">
          <a:xfrm>
            <a:off x="323850" y="2060575"/>
            <a:ext cx="3209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2075" eaLnBrk="0" hangingPunct="0">
              <a:lnSpc>
                <a:spcPct val="80000"/>
              </a:lnSpc>
              <a:buClr>
                <a:srgbClr val="3783FF"/>
              </a:buClr>
              <a:buSzPct val="123000"/>
            </a:pPr>
            <a:r>
              <a:rPr lang="en-GB" sz="1600" b="1">
                <a:solidFill>
                  <a:srgbClr val="5F5F5F"/>
                </a:solidFill>
                <a:latin typeface="Life L2" pitchFamily="18" charset="-18"/>
              </a:rPr>
              <a:t>Loan to deposit ratio</a:t>
            </a:r>
          </a:p>
        </p:txBody>
      </p:sp>
      <p:sp>
        <p:nvSpPr>
          <p:cNvPr id="35844" name="TekstniOkvir 16"/>
          <p:cNvSpPr txBox="1">
            <a:spLocks noChangeArrowheads="1"/>
          </p:cNvSpPr>
          <p:nvPr/>
        </p:nvSpPr>
        <p:spPr bwMode="auto">
          <a:xfrm>
            <a:off x="4716463" y="2133600"/>
            <a:ext cx="37433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2075" eaLnBrk="0" hangingPunct="0">
              <a:lnSpc>
                <a:spcPct val="80000"/>
              </a:lnSpc>
              <a:buClr>
                <a:srgbClr val="3783FF"/>
              </a:buClr>
              <a:buSzPct val="123000"/>
            </a:pPr>
            <a:r>
              <a:rPr lang="en-GB" sz="1600" b="1">
                <a:solidFill>
                  <a:srgbClr val="5F5F5F"/>
                </a:solidFill>
                <a:latin typeface="Life L2" pitchFamily="18" charset="-18"/>
              </a:rPr>
              <a:t>(Change of Equity) / Assets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250825" y="5661025"/>
            <a:ext cx="500538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GB" sz="1200" i="1" dirty="0">
                <a:latin typeface="Life L2" pitchFamily="18" charset="-18"/>
                <a:cs typeface="Times New Roman" pitchFamily="18" charset="0"/>
              </a:rPr>
              <a:t>Source: </a:t>
            </a:r>
            <a:r>
              <a:rPr lang="hr-HR" sz="1200" i="1" dirty="0" smtClean="0">
                <a:latin typeface="Life L2" pitchFamily="18" charset="-18"/>
                <a:cs typeface="Times New Roman" pitchFamily="18" charset="0"/>
              </a:rPr>
              <a:t>CNB and </a:t>
            </a:r>
            <a:r>
              <a:rPr lang="en-GB" sz="1200" i="1" dirty="0" smtClean="0">
                <a:latin typeface="Life L2" pitchFamily="18" charset="-18"/>
                <a:cs typeface="Times New Roman" pitchFamily="18" charset="0"/>
              </a:rPr>
              <a:t>IMF</a:t>
            </a:r>
            <a:r>
              <a:rPr lang="hr-HR" sz="1200" i="1" dirty="0" smtClean="0">
                <a:latin typeface="Life L2" pitchFamily="18" charset="-18"/>
                <a:cs typeface="Times New Roman" pitchFamily="18" charset="0"/>
              </a:rPr>
              <a:t> -</a:t>
            </a:r>
            <a:r>
              <a:rPr lang="en-GB" sz="1200" i="1" dirty="0" smtClean="0">
                <a:latin typeface="Life L2" pitchFamily="18" charset="-18"/>
                <a:cs typeface="Times New Roman" pitchFamily="18" charset="0"/>
              </a:rPr>
              <a:t> </a:t>
            </a:r>
            <a:r>
              <a:rPr lang="en-GB" sz="1200" i="1" dirty="0">
                <a:latin typeface="Life L2" pitchFamily="18" charset="-18"/>
                <a:cs typeface="Times New Roman" pitchFamily="18" charset="0"/>
              </a:rPr>
              <a:t>FSI, (bank assets) weighted averages</a:t>
            </a:r>
          </a:p>
          <a:p>
            <a:r>
              <a:rPr lang="en-GB" sz="1200" i="1" dirty="0">
                <a:latin typeface="Life L2" pitchFamily="18" charset="-18"/>
                <a:cs typeface="Times New Roman" pitchFamily="18" charset="0"/>
              </a:rPr>
              <a:t>Note: CEE countries: Bulgaria, Croatia, Czech Republic, Estonia, Hungary, Latvia, Lithuania, Poland, Romania, Slovak Republic, Slovenia</a:t>
            </a: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428868"/>
            <a:ext cx="4265677" cy="27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357430"/>
            <a:ext cx="4265677" cy="27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32656"/>
            <a:ext cx="8640762" cy="792163"/>
          </a:xfrm>
        </p:spPr>
        <p:txBody>
          <a:bodyPr/>
          <a:lstStyle/>
          <a:p>
            <a:pPr eaLnBrk="1" hangingPunct="1"/>
            <a:r>
              <a:rPr lang="hr-HR" b="1" dirty="0" smtClean="0">
                <a:solidFill>
                  <a:srgbClr val="5F5F5F"/>
                </a:solidFill>
              </a:rPr>
              <a:t>CEE:</a:t>
            </a:r>
            <a:r>
              <a:rPr lang="en-GB" b="1" dirty="0" smtClean="0">
                <a:solidFill>
                  <a:srgbClr val="5F5F5F"/>
                </a:solidFill>
              </a:rPr>
              <a:t> </a:t>
            </a:r>
            <a:r>
              <a:rPr lang="hr-HR" b="1" dirty="0" err="1" smtClean="0">
                <a:solidFill>
                  <a:srgbClr val="5F5F5F"/>
                </a:solidFill>
              </a:rPr>
              <a:t>unlike</a:t>
            </a:r>
            <a:r>
              <a:rPr lang="hr-HR" b="1" dirty="0" smtClean="0">
                <a:solidFill>
                  <a:srgbClr val="5F5F5F"/>
                </a:solidFill>
              </a:rPr>
              <a:t> </a:t>
            </a:r>
            <a:r>
              <a:rPr lang="en-GB" b="1" dirty="0" smtClean="0">
                <a:solidFill>
                  <a:srgbClr val="5F5F5F"/>
                </a:solidFill>
              </a:rPr>
              <a:t>in the euro-area</a:t>
            </a:r>
            <a:r>
              <a:rPr lang="hr-HR" b="1" dirty="0" smtClean="0">
                <a:solidFill>
                  <a:srgbClr val="5F5F5F"/>
                </a:solidFill>
              </a:rPr>
              <a:t>, </a:t>
            </a:r>
            <a:br>
              <a:rPr lang="hr-HR" b="1" dirty="0" smtClean="0">
                <a:solidFill>
                  <a:srgbClr val="5F5F5F"/>
                </a:solidFill>
              </a:rPr>
            </a:br>
            <a:r>
              <a:rPr lang="hr-HR" b="1" dirty="0" err="1" smtClean="0">
                <a:solidFill>
                  <a:srgbClr val="5F5F5F"/>
                </a:solidFill>
              </a:rPr>
              <a:t>higher</a:t>
            </a:r>
            <a:r>
              <a:rPr lang="hr-HR" b="1" dirty="0" smtClean="0">
                <a:solidFill>
                  <a:srgbClr val="5F5F5F"/>
                </a:solidFill>
              </a:rPr>
              <a:t> </a:t>
            </a:r>
            <a:r>
              <a:rPr lang="hr-HR" b="1" dirty="0" err="1" smtClean="0">
                <a:solidFill>
                  <a:srgbClr val="5F5F5F"/>
                </a:solidFill>
              </a:rPr>
              <a:t>LTDR</a:t>
            </a:r>
            <a:r>
              <a:rPr lang="hr-HR" b="1" dirty="0" smtClean="0">
                <a:solidFill>
                  <a:srgbClr val="5F5F5F"/>
                </a:solidFill>
              </a:rPr>
              <a:t> – more </a:t>
            </a:r>
            <a:r>
              <a:rPr lang="hr-HR" b="1" dirty="0" err="1" smtClean="0">
                <a:solidFill>
                  <a:srgbClr val="5F5F5F"/>
                </a:solidFill>
              </a:rPr>
              <a:t>deleveraging</a:t>
            </a:r>
            <a:endParaRPr lang="en-GB" b="1" dirty="0" smtClean="0">
              <a:solidFill>
                <a:srgbClr val="5F5F5F"/>
              </a:solidFill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572000" y="1916113"/>
            <a:ext cx="3887788" cy="48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>
            <a:spAutoFit/>
          </a:bodyPr>
          <a:lstStyle/>
          <a:p>
            <a:pPr marL="92075" eaLnBrk="0" hangingPunct="0">
              <a:lnSpc>
                <a:spcPct val="80000"/>
              </a:lnSpc>
              <a:spcBef>
                <a:spcPts val="2200"/>
              </a:spcBef>
              <a:buClr>
                <a:srgbClr val="3783FF"/>
              </a:buClr>
              <a:buSzPct val="123000"/>
            </a:pPr>
            <a:r>
              <a:rPr lang="en-GB" sz="1600" b="1">
                <a:solidFill>
                  <a:srgbClr val="5F5F5F"/>
                </a:solidFill>
                <a:latin typeface="Life L2" pitchFamily="18" charset="-18"/>
              </a:rPr>
              <a:t>Change in banks' external debt between March 2013 and September 2008</a:t>
            </a:r>
          </a:p>
        </p:txBody>
      </p:sp>
      <p:pic>
        <p:nvPicPr>
          <p:cNvPr id="92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2636838"/>
            <a:ext cx="4464050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79388" y="5661025"/>
            <a:ext cx="3527425" cy="147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 eaLnBrk="0" hangingPunct="0">
              <a:lnSpc>
                <a:spcPct val="80000"/>
              </a:lnSpc>
              <a:buClr>
                <a:srgbClr val="3783FF"/>
              </a:buClr>
              <a:buSzPct val="123000"/>
            </a:pPr>
            <a:r>
              <a:rPr lang="en-GB" sz="1200" i="1">
                <a:latin typeface="Life L2" pitchFamily="18" charset="-18"/>
                <a:cs typeface="Times New Roman" pitchFamily="18" charset="0"/>
              </a:rPr>
              <a:t>Sources: CNB and national central banks.</a:t>
            </a:r>
          </a:p>
        </p:txBody>
      </p:sp>
      <p:sp>
        <p:nvSpPr>
          <p:cNvPr id="9218" name="AutoShape 2"/>
          <p:cNvSpPr>
            <a:spLocks noChangeAspect="1" noChangeArrowheads="1"/>
          </p:cNvSpPr>
          <p:nvPr/>
        </p:nvSpPr>
        <p:spPr bwMode="auto">
          <a:xfrm>
            <a:off x="0" y="2565400"/>
            <a:ext cx="4284663" cy="2519363"/>
          </a:xfrm>
          <a:prstGeom prst="rect">
            <a:avLst/>
          </a:prstGeom>
          <a:noFill/>
        </p:spPr>
        <p:txBody>
          <a:bodyPr/>
          <a:lstStyle/>
          <a:p>
            <a:endParaRPr lang="hr-HR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492896"/>
            <a:ext cx="4519127" cy="2586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nip Single Corner Rectangle 62"/>
          <p:cNvSpPr>
            <a:spLocks noChangeArrowheads="1"/>
          </p:cNvSpPr>
          <p:nvPr/>
        </p:nvSpPr>
        <p:spPr bwMode="gray">
          <a:xfrm>
            <a:off x="179512" y="1988840"/>
            <a:ext cx="3455987" cy="280987"/>
          </a:xfrm>
          <a:prstGeom prst="rect">
            <a:avLst/>
          </a:prstGeom>
          <a:solidFill>
            <a:schemeClr val="bg1"/>
          </a:solidFill>
          <a:ln w="6350" algn="ctr">
            <a:noFill/>
            <a:miter lim="800000"/>
            <a:headEnd/>
            <a:tailEnd/>
          </a:ln>
        </p:spPr>
        <p:txBody>
          <a:bodyPr wrap="none" lIns="82800" rIns="82800" anchor="ctr"/>
          <a:lstStyle/>
          <a:p>
            <a:pPr>
              <a:defRPr/>
            </a:pPr>
            <a:r>
              <a:rPr lang="hr-HR" sz="1600" b="1" dirty="0" err="1">
                <a:solidFill>
                  <a:srgbClr val="5F5F5F"/>
                </a:solidFill>
                <a:latin typeface="+mj-lt"/>
                <a:ea typeface="+mj-ea"/>
                <a:cs typeface="+mj-cs"/>
              </a:rPr>
              <a:t>Loan</a:t>
            </a:r>
            <a:r>
              <a:rPr lang="hr-HR" sz="1600" b="1" dirty="0">
                <a:solidFill>
                  <a:srgbClr val="5F5F5F"/>
                </a:solidFill>
                <a:latin typeface="+mj-lt"/>
                <a:ea typeface="+mj-ea"/>
                <a:cs typeface="+mj-cs"/>
              </a:rPr>
              <a:t> to </a:t>
            </a:r>
            <a:r>
              <a:rPr lang="hr-HR" sz="1600" b="1" dirty="0" err="1">
                <a:solidFill>
                  <a:srgbClr val="5F5F5F"/>
                </a:solidFill>
                <a:latin typeface="+mj-lt"/>
                <a:ea typeface="+mj-ea"/>
                <a:cs typeface="+mj-cs"/>
              </a:rPr>
              <a:t>deposit</a:t>
            </a:r>
            <a:r>
              <a:rPr lang="hr-HR" sz="1600" b="1" dirty="0">
                <a:solidFill>
                  <a:srgbClr val="5F5F5F"/>
                </a:solidFill>
                <a:latin typeface="+mj-lt"/>
                <a:ea typeface="+mj-ea"/>
                <a:cs typeface="+mj-cs"/>
              </a:rPr>
              <a:t> </a:t>
            </a:r>
            <a:r>
              <a:rPr lang="hr-HR" sz="1600" b="1" dirty="0" err="1">
                <a:solidFill>
                  <a:srgbClr val="5F5F5F"/>
                </a:solidFill>
                <a:latin typeface="+mj-lt"/>
                <a:ea typeface="+mj-ea"/>
                <a:cs typeface="+mj-cs"/>
              </a:rPr>
              <a:t>ratio</a:t>
            </a:r>
            <a:r>
              <a:rPr lang="hr-HR" sz="1600" b="1" dirty="0">
                <a:solidFill>
                  <a:srgbClr val="5F5F5F"/>
                </a:solidFill>
                <a:latin typeface="+mj-lt"/>
                <a:ea typeface="+mj-ea"/>
                <a:cs typeface="+mj-cs"/>
              </a:rPr>
              <a:t> </a:t>
            </a:r>
            <a:endParaRPr lang="en-US" sz="1600" b="1" dirty="0">
              <a:solidFill>
                <a:srgbClr val="5F5F5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slov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Structure of the presentation</a:t>
            </a:r>
            <a:endParaRPr lang="en-GB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347" name="Rezervirano mjesto sadržaja 2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8218488" cy="4530725"/>
          </a:xfrm>
        </p:spPr>
        <p:txBody>
          <a:bodyPr/>
          <a:lstStyle/>
          <a:p>
            <a:endParaRPr lang="en-GB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r>
              <a:rPr lang="en-GB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Overview of </a:t>
            </a:r>
            <a:r>
              <a:rPr lang="hr-HR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the</a:t>
            </a:r>
            <a:r>
              <a:rPr lang="hr-HR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European banking sector</a:t>
            </a:r>
          </a:p>
          <a:p>
            <a:pPr lvl="1"/>
            <a:r>
              <a:rPr lang="en-GB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Lending and asset quality</a:t>
            </a:r>
          </a:p>
          <a:p>
            <a:pPr lvl="1"/>
            <a:r>
              <a:rPr lang="en-GB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Capital and funding</a:t>
            </a:r>
          </a:p>
          <a:p>
            <a:pPr lvl="1"/>
            <a:r>
              <a:rPr lang="en-GB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Deleveraging</a:t>
            </a:r>
          </a:p>
          <a:p>
            <a:pPr lvl="1"/>
            <a:r>
              <a:rPr lang="en-GB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Banks and Sovereigns</a:t>
            </a:r>
          </a:p>
          <a:p>
            <a:pPr lvl="1"/>
            <a:r>
              <a:rPr lang="en-GB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Government intervention</a:t>
            </a:r>
            <a:endParaRPr lang="hr-HR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pPr lvl="1"/>
            <a:endParaRPr lang="en-GB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r>
              <a:rPr lang="en-GB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Reform of </a:t>
            </a:r>
            <a:r>
              <a:rPr lang="hr-HR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the</a:t>
            </a:r>
            <a:r>
              <a:rPr lang="en-GB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architecture</a:t>
            </a:r>
            <a:r>
              <a:rPr lang="hr-HR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– banking union</a:t>
            </a:r>
            <a:endParaRPr lang="en-GB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GB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Single supervisory mechanism</a:t>
            </a:r>
          </a:p>
          <a:p>
            <a:pPr lvl="1"/>
            <a:r>
              <a:rPr lang="en-GB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Resolution mechanism and deposit guarantee scheme</a:t>
            </a:r>
            <a:endParaRPr lang="hr-HR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View from a possible opt-in country: to join or not to join?</a:t>
            </a:r>
          </a:p>
          <a:p>
            <a:pPr lvl="1"/>
            <a:endParaRPr lang="en-GB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pPr lvl="1"/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492125" y="381000"/>
            <a:ext cx="8229600" cy="887760"/>
          </a:xfrm>
        </p:spPr>
        <p:txBody>
          <a:bodyPr/>
          <a:lstStyle/>
          <a:p>
            <a:pPr eaLnBrk="1" hangingPunct="1"/>
            <a:r>
              <a:rPr lang="en-GB" b="1" dirty="0" smtClean="0">
                <a:solidFill>
                  <a:srgbClr val="5F5F5F"/>
                </a:solidFill>
              </a:rPr>
              <a:t>Banking union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lvl="1" eaLnBrk="1" hangingPunct="1"/>
            <a:endParaRPr lang="en-GB" sz="160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C16C14-FA73-4DE0-B9A3-D777644C36A6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10" name="Rezervirano mjesto sadržaja 2"/>
          <p:cNvSpPr>
            <a:spLocks noGrp="1"/>
          </p:cNvSpPr>
          <p:nvPr>
            <p:ph idx="1"/>
          </p:nvPr>
        </p:nvSpPr>
        <p:spPr>
          <a:xfrm>
            <a:off x="395288" y="1600200"/>
            <a:ext cx="8624887" cy="4530725"/>
          </a:xfrm>
        </p:spPr>
        <p:txBody>
          <a:bodyPr/>
          <a:lstStyle/>
          <a:p>
            <a:r>
              <a:rPr lang="en-GB" dirty="0" smtClean="0">
                <a:solidFill>
                  <a:srgbClr val="595959"/>
                </a:solidFill>
              </a:rPr>
              <a:t>P</a:t>
            </a:r>
            <a:r>
              <a:rPr lang="hr-HR" dirty="0" smtClean="0">
                <a:solidFill>
                  <a:srgbClr val="595959"/>
                </a:solidFill>
              </a:rPr>
              <a:t>.</a:t>
            </a:r>
            <a:r>
              <a:rPr lang="en-GB" dirty="0" smtClean="0">
                <a:solidFill>
                  <a:srgbClr val="595959"/>
                </a:solidFill>
              </a:rPr>
              <a:t> </a:t>
            </a:r>
            <a:r>
              <a:rPr lang="en-GB" dirty="0" err="1" smtClean="0">
                <a:solidFill>
                  <a:srgbClr val="595959"/>
                </a:solidFill>
              </a:rPr>
              <a:t>Romer</a:t>
            </a:r>
            <a:r>
              <a:rPr lang="en-GB" dirty="0" smtClean="0">
                <a:solidFill>
                  <a:srgbClr val="595959"/>
                </a:solidFill>
              </a:rPr>
              <a:t>: “A crisis is a terrible thing to waste”!</a:t>
            </a:r>
          </a:p>
          <a:p>
            <a:endParaRPr lang="en-GB" dirty="0" smtClean="0">
              <a:solidFill>
                <a:srgbClr val="595959"/>
              </a:solidFill>
            </a:endParaRPr>
          </a:p>
          <a:p>
            <a:r>
              <a:rPr lang="en-GB" dirty="0" smtClean="0">
                <a:solidFill>
                  <a:srgbClr val="595959"/>
                </a:solidFill>
              </a:rPr>
              <a:t>Incomplete supervisory architecture not the only (</a:t>
            </a:r>
            <a:r>
              <a:rPr lang="hr-HR" dirty="0" err="1" smtClean="0">
                <a:solidFill>
                  <a:srgbClr val="595959"/>
                </a:solidFill>
              </a:rPr>
              <a:t>not</a:t>
            </a:r>
            <a:r>
              <a:rPr lang="en-GB" dirty="0" smtClean="0">
                <a:solidFill>
                  <a:srgbClr val="595959"/>
                </a:solidFill>
              </a:rPr>
              <a:t> even major) cause </a:t>
            </a:r>
            <a:r>
              <a:rPr lang="hr-HR" dirty="0" err="1" smtClean="0">
                <a:solidFill>
                  <a:srgbClr val="595959"/>
                </a:solidFill>
              </a:rPr>
              <a:t>of</a:t>
            </a:r>
            <a:r>
              <a:rPr lang="en-GB" dirty="0" smtClean="0">
                <a:solidFill>
                  <a:srgbClr val="595959"/>
                </a:solidFill>
              </a:rPr>
              <a:t> the </a:t>
            </a:r>
            <a:r>
              <a:rPr lang="en-GB" dirty="0" err="1" smtClean="0">
                <a:solidFill>
                  <a:srgbClr val="595959"/>
                </a:solidFill>
              </a:rPr>
              <a:t>cris</a:t>
            </a:r>
            <a:r>
              <a:rPr lang="hr-HR" dirty="0" smtClean="0">
                <a:solidFill>
                  <a:srgbClr val="595959"/>
                </a:solidFill>
              </a:rPr>
              <a:t>i</a:t>
            </a:r>
            <a:r>
              <a:rPr lang="en-GB" dirty="0" smtClean="0">
                <a:solidFill>
                  <a:srgbClr val="595959"/>
                </a:solidFill>
              </a:rPr>
              <a:t>s, but </a:t>
            </a:r>
            <a:r>
              <a:rPr lang="hr-HR" dirty="0" err="1" smtClean="0">
                <a:solidFill>
                  <a:srgbClr val="595959"/>
                </a:solidFill>
              </a:rPr>
              <a:t>crisis</a:t>
            </a:r>
            <a:r>
              <a:rPr lang="hr-HR" dirty="0" smtClean="0">
                <a:solidFill>
                  <a:srgbClr val="595959"/>
                </a:solidFill>
              </a:rPr>
              <a:t> </a:t>
            </a:r>
            <a:r>
              <a:rPr lang="hr-HR" dirty="0" err="1" smtClean="0">
                <a:solidFill>
                  <a:srgbClr val="595959"/>
                </a:solidFill>
              </a:rPr>
              <a:t>has</a:t>
            </a:r>
            <a:r>
              <a:rPr lang="hr-HR" dirty="0" smtClean="0">
                <a:solidFill>
                  <a:srgbClr val="595959"/>
                </a:solidFill>
              </a:rPr>
              <a:t> </a:t>
            </a:r>
            <a:r>
              <a:rPr lang="hr-HR" dirty="0" err="1" smtClean="0">
                <a:solidFill>
                  <a:srgbClr val="595959"/>
                </a:solidFill>
              </a:rPr>
              <a:t>laid</a:t>
            </a:r>
            <a:r>
              <a:rPr lang="hr-HR" dirty="0" smtClean="0">
                <a:solidFill>
                  <a:srgbClr val="595959"/>
                </a:solidFill>
              </a:rPr>
              <a:t> </a:t>
            </a:r>
            <a:r>
              <a:rPr lang="en-GB" dirty="0" smtClean="0">
                <a:solidFill>
                  <a:srgbClr val="595959"/>
                </a:solidFill>
              </a:rPr>
              <a:t>ground for </a:t>
            </a:r>
            <a:r>
              <a:rPr lang="hr-HR" dirty="0" err="1" smtClean="0">
                <a:solidFill>
                  <a:srgbClr val="595959"/>
                </a:solidFill>
              </a:rPr>
              <a:t>an</a:t>
            </a:r>
            <a:r>
              <a:rPr lang="hr-HR" dirty="0" smtClean="0">
                <a:solidFill>
                  <a:srgbClr val="595959"/>
                </a:solidFill>
              </a:rPr>
              <a:t> </a:t>
            </a:r>
            <a:r>
              <a:rPr lang="en-GB" dirty="0" smtClean="0">
                <a:solidFill>
                  <a:srgbClr val="595959"/>
                </a:solidFill>
              </a:rPr>
              <a:t>integration of banking supervision in the </a:t>
            </a:r>
            <a:r>
              <a:rPr lang="en-GB" dirty="0" err="1" smtClean="0">
                <a:solidFill>
                  <a:srgbClr val="595959"/>
                </a:solidFill>
              </a:rPr>
              <a:t>Eurozone</a:t>
            </a:r>
            <a:r>
              <a:rPr lang="en-GB" dirty="0" smtClean="0">
                <a:solidFill>
                  <a:srgbClr val="595959"/>
                </a:solidFill>
              </a:rPr>
              <a:t> </a:t>
            </a:r>
          </a:p>
          <a:p>
            <a:pPr lvl="1"/>
            <a:r>
              <a:rPr lang="en-GB" sz="2400" dirty="0" smtClean="0">
                <a:solidFill>
                  <a:srgbClr val="595959"/>
                </a:solidFill>
              </a:rPr>
              <a:t>not only in the form of common rules and practices, but also as an institutional integration of supervisory authorities.</a:t>
            </a:r>
          </a:p>
          <a:p>
            <a:endParaRPr lang="en-GB" dirty="0" smtClean="0">
              <a:solidFill>
                <a:srgbClr val="595959"/>
              </a:solidFill>
            </a:endParaRPr>
          </a:p>
          <a:p>
            <a:r>
              <a:rPr lang="en-GB" dirty="0" smtClean="0">
                <a:solidFill>
                  <a:srgbClr val="595959"/>
                </a:solidFill>
              </a:rPr>
              <a:t>BU </a:t>
            </a:r>
            <a:r>
              <a:rPr lang="hr-HR" dirty="0" err="1" smtClean="0">
                <a:solidFill>
                  <a:srgbClr val="595959"/>
                </a:solidFill>
              </a:rPr>
              <a:t>becomes</a:t>
            </a:r>
            <a:r>
              <a:rPr lang="hr-HR" dirty="0" smtClean="0">
                <a:solidFill>
                  <a:srgbClr val="595959"/>
                </a:solidFill>
              </a:rPr>
              <a:t> </a:t>
            </a:r>
            <a:r>
              <a:rPr lang="en-GB" dirty="0" smtClean="0">
                <a:solidFill>
                  <a:srgbClr val="595959"/>
                </a:solidFill>
              </a:rPr>
              <a:t>a necessary</a:t>
            </a:r>
            <a:r>
              <a:rPr lang="hr-HR" dirty="0" smtClean="0">
                <a:solidFill>
                  <a:srgbClr val="595959"/>
                </a:solidFill>
              </a:rPr>
              <a:t> </a:t>
            </a:r>
            <a:r>
              <a:rPr lang="hr-HR" dirty="0" err="1" smtClean="0">
                <a:solidFill>
                  <a:srgbClr val="595959"/>
                </a:solidFill>
              </a:rPr>
              <a:t>precondition</a:t>
            </a:r>
            <a:r>
              <a:rPr lang="en-GB" dirty="0" smtClean="0">
                <a:solidFill>
                  <a:srgbClr val="595959"/>
                </a:solidFill>
              </a:rPr>
              <a:t> </a:t>
            </a:r>
            <a:r>
              <a:rPr lang="hr-HR" dirty="0" smtClean="0">
                <a:solidFill>
                  <a:srgbClr val="595959"/>
                </a:solidFill>
              </a:rPr>
              <a:t>(</a:t>
            </a:r>
            <a:r>
              <a:rPr lang="hr-HR" dirty="0" err="1" smtClean="0">
                <a:solidFill>
                  <a:srgbClr val="595959"/>
                </a:solidFill>
              </a:rPr>
              <a:t>although</a:t>
            </a:r>
            <a:r>
              <a:rPr lang="en-GB" dirty="0" smtClean="0">
                <a:solidFill>
                  <a:srgbClr val="595959"/>
                </a:solidFill>
              </a:rPr>
              <a:t> not</a:t>
            </a:r>
            <a:r>
              <a:rPr lang="hr-HR" dirty="0" smtClean="0">
                <a:solidFill>
                  <a:srgbClr val="595959"/>
                </a:solidFill>
              </a:rPr>
              <a:t> a</a:t>
            </a:r>
            <a:r>
              <a:rPr lang="en-GB" dirty="0" smtClean="0">
                <a:solidFill>
                  <a:srgbClr val="595959"/>
                </a:solidFill>
              </a:rPr>
              <a:t> sufficient</a:t>
            </a:r>
            <a:r>
              <a:rPr lang="hr-HR" dirty="0" smtClean="0">
                <a:solidFill>
                  <a:srgbClr val="595959"/>
                </a:solidFill>
              </a:rPr>
              <a:t> one)</a:t>
            </a:r>
            <a:r>
              <a:rPr lang="en-GB" dirty="0" smtClean="0">
                <a:solidFill>
                  <a:srgbClr val="595959"/>
                </a:solidFill>
              </a:rPr>
              <a:t> </a:t>
            </a:r>
            <a:r>
              <a:rPr lang="hr-HR" dirty="0" err="1" smtClean="0">
                <a:solidFill>
                  <a:srgbClr val="595959"/>
                </a:solidFill>
              </a:rPr>
              <a:t>of</a:t>
            </a:r>
            <a:r>
              <a:rPr lang="en-GB" dirty="0" smtClean="0">
                <a:solidFill>
                  <a:srgbClr val="595959"/>
                </a:solidFill>
              </a:rPr>
              <a:t> break</a:t>
            </a:r>
            <a:r>
              <a:rPr lang="hr-HR" dirty="0" smtClean="0">
                <a:solidFill>
                  <a:srgbClr val="595959"/>
                </a:solidFill>
              </a:rPr>
              <a:t>ing</a:t>
            </a:r>
            <a:r>
              <a:rPr lang="en-GB" dirty="0" smtClean="0">
                <a:solidFill>
                  <a:srgbClr val="595959"/>
                </a:solidFill>
              </a:rPr>
              <a:t> the link between weak banks and weak sovereigns.</a:t>
            </a:r>
          </a:p>
          <a:p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smtClean="0">
                <a:solidFill>
                  <a:srgbClr val="5F5F5F"/>
                </a:solidFill>
              </a:rPr>
              <a:t>BU architecture 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lvl="1" eaLnBrk="1" hangingPunct="1"/>
            <a:endParaRPr lang="en-GB" sz="160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6C3672-2857-427E-A7D1-5ADA8224FBBA}" type="slidenum">
              <a:rPr lang="hr-HR" smtClean="0"/>
              <a:pPr/>
              <a:t>21</a:t>
            </a:fld>
            <a:endParaRPr lang="hr-HR" smtClean="0"/>
          </a:p>
        </p:txBody>
      </p:sp>
      <p:pic>
        <p:nvPicPr>
          <p:cNvPr id="4096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1773238"/>
            <a:ext cx="5832475" cy="410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b="1" smtClean="0">
                <a:solidFill>
                  <a:srgbClr val="5F5F5F"/>
                </a:solidFill>
              </a:rPr>
              <a:t>L</a:t>
            </a:r>
            <a:r>
              <a:rPr lang="en-US" sz="2800" b="1" smtClean="0">
                <a:solidFill>
                  <a:srgbClr val="5F5F5F"/>
                </a:solidFill>
              </a:rPr>
              <a:t>ink between weak banks and weak sovereigns</a:t>
            </a:r>
            <a:endParaRPr lang="hr-HR" sz="2800" b="1" smtClean="0">
              <a:solidFill>
                <a:srgbClr val="5F5F5F"/>
              </a:solidFill>
            </a:endParaRPr>
          </a:p>
        </p:txBody>
      </p:sp>
      <p:pic>
        <p:nvPicPr>
          <p:cNvPr id="41986" name="Bildobjekt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2349500"/>
            <a:ext cx="6710362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Pravokutnik 4"/>
          <p:cNvSpPr>
            <a:spLocks noChangeArrowheads="1"/>
          </p:cNvSpPr>
          <p:nvPr/>
        </p:nvSpPr>
        <p:spPr bwMode="auto">
          <a:xfrm>
            <a:off x="107950" y="1916113"/>
            <a:ext cx="71278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5F5F5F"/>
                </a:solidFill>
                <a:latin typeface="Life L2" pitchFamily="18" charset="-18"/>
              </a:rPr>
              <a:t>The contagion channel between sovereign and banks </a:t>
            </a:r>
            <a:endParaRPr lang="hr-HR" sz="1600" b="1">
              <a:solidFill>
                <a:srgbClr val="5F5F5F"/>
              </a:solidFill>
              <a:latin typeface="Life L2" pitchFamily="18" charset="-18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50825" y="5732463"/>
            <a:ext cx="40338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GB" sz="1200" i="1" dirty="0">
                <a:latin typeface="+mj-lt"/>
                <a:cs typeface="Times New Roman" pitchFamily="18" charset="0"/>
              </a:rPr>
              <a:t>IMF (2012), Global Financial Stability Report, April</a:t>
            </a:r>
            <a:r>
              <a:rPr lang="en-GB" sz="800" dirty="0"/>
              <a:t>.</a:t>
            </a:r>
            <a:endParaRPr lang="hr-HR" sz="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b="1" smtClean="0">
                <a:solidFill>
                  <a:srgbClr val="5F5F5F"/>
                </a:solidFill>
              </a:rPr>
              <a:t>Single supervisory mechanism, banking union and the EU</a:t>
            </a:r>
          </a:p>
        </p:txBody>
      </p:sp>
      <p:pic>
        <p:nvPicPr>
          <p:cNvPr id="44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1200" y="1800225"/>
            <a:ext cx="7721600" cy="4130675"/>
          </a:xfrm>
        </p:spPr>
      </p:pic>
      <p:sp>
        <p:nvSpPr>
          <p:cNvPr id="4" name="Pravokutnik 3"/>
          <p:cNvSpPr/>
          <p:nvPr/>
        </p:nvSpPr>
        <p:spPr>
          <a:xfrm>
            <a:off x="179388" y="6165850"/>
            <a:ext cx="1049337" cy="2746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0" hangingPunct="0">
              <a:buClr>
                <a:srgbClr val="3783FF"/>
              </a:buClr>
              <a:buSzPct val="123000"/>
            </a:pPr>
            <a:r>
              <a:rPr lang="en-GB" sz="1200" i="1" dirty="0">
                <a:latin typeface="Life L2" pitchFamily="18" charset="-18"/>
                <a:cs typeface="Times New Roman" pitchFamily="18" charset="0"/>
              </a:rPr>
              <a:t>Source: </a:t>
            </a:r>
            <a:r>
              <a:rPr lang="en-GB" sz="1200" i="1" dirty="0" err="1">
                <a:latin typeface="Life L2" pitchFamily="18" charset="-18"/>
                <a:cs typeface="Times New Roman" pitchFamily="18" charset="0"/>
              </a:rPr>
              <a:t>ECB</a:t>
            </a:r>
            <a:r>
              <a:rPr lang="en-GB" sz="1200" i="1" dirty="0">
                <a:latin typeface="Life L2" pitchFamily="18" charset="-18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800" b="1" dirty="0" err="1" smtClean="0">
                <a:solidFill>
                  <a:srgbClr val="5F5F5F"/>
                </a:solidFill>
              </a:rPr>
              <a:t>BU</a:t>
            </a:r>
            <a:r>
              <a:rPr lang="en-US" sz="2800" b="1" dirty="0" smtClean="0">
                <a:solidFill>
                  <a:srgbClr val="5F5F5F"/>
                </a:solidFill>
              </a:rPr>
              <a:t> advantages in general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7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Improving the regulatory framework </a:t>
            </a:r>
          </a:p>
          <a:p>
            <a:pPr lvl="1"/>
            <a:r>
              <a:rPr lang="en-GB" sz="17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More effective supervision – timely intervention,</a:t>
            </a:r>
            <a:r>
              <a:rPr lang="hr-HR" sz="17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hr-HR" sz="17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less</a:t>
            </a:r>
            <a:r>
              <a:rPr lang="hr-HR" sz="17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hr-HR" sz="17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likely</a:t>
            </a:r>
            <a:r>
              <a:rPr lang="hr-HR" sz="17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to </a:t>
            </a:r>
            <a:r>
              <a:rPr lang="hr-HR" sz="17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be</a:t>
            </a:r>
            <a:r>
              <a:rPr lang="hr-HR" sz="17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hr-HR" sz="17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captured</a:t>
            </a:r>
            <a:r>
              <a:rPr lang="hr-HR" sz="17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!</a:t>
            </a:r>
            <a:endParaRPr lang="en-GB" sz="17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GB" sz="17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Common safety nets and backstops – breaking the link between banks and sovereigns</a:t>
            </a:r>
          </a:p>
          <a:p>
            <a:pPr lvl="1"/>
            <a:r>
              <a:rPr lang="hr-HR" sz="17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Together</a:t>
            </a:r>
            <a:r>
              <a:rPr lang="hr-HR" sz="17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,</a:t>
            </a:r>
            <a:r>
              <a:rPr lang="en-GB" sz="17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these should eventually reduce social costs of financial crises</a:t>
            </a:r>
            <a:endParaRPr lang="hr-HR" sz="17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pPr lvl="1"/>
            <a:endParaRPr lang="en-GB" sz="17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r>
              <a:rPr lang="en-GB" sz="17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Harmonization of banking regulation and supervisory practices</a:t>
            </a:r>
          </a:p>
          <a:p>
            <a:pPr lvl="1"/>
            <a:r>
              <a:rPr lang="hr-HR" sz="17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Should</a:t>
            </a:r>
            <a:r>
              <a:rPr lang="en-GB" sz="17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improve the assessment of banks and banking systems</a:t>
            </a:r>
            <a:endParaRPr lang="hr-HR" sz="17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pPr lvl="1"/>
            <a:endParaRPr lang="en-GB" sz="17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r>
              <a:rPr lang="en-GB" sz="17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Less need for cross-border coordination</a:t>
            </a:r>
            <a:endParaRPr lang="hr-HR" sz="17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endParaRPr lang="en-GB" sz="17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r>
              <a:rPr lang="en-GB" sz="17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Reduced compliance cost</a:t>
            </a:r>
            <a:r>
              <a:rPr lang="hr-HR" sz="17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s</a:t>
            </a:r>
            <a:r>
              <a:rPr lang="en-GB" sz="17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endParaRPr lang="hr-HR" sz="17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endParaRPr lang="en-GB" sz="17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r>
              <a:rPr lang="en-GB" sz="17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Benefits and costs of macro-prudential policies – internalized on union wide level</a:t>
            </a:r>
          </a:p>
          <a:p>
            <a:pPr lvl="1"/>
            <a:r>
              <a:rPr lang="en-GB" sz="17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Potential to restrict ring-fencing activities</a:t>
            </a: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84D204-914A-435F-93D5-8DC0A6BD4CBD}" type="slidenum">
              <a:rPr lang="en-GB" smtClean="0"/>
              <a:pPr/>
              <a:t>24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5F5F5F"/>
                </a:solidFill>
              </a:rPr>
              <a:t>Advantages for non-euro </a:t>
            </a:r>
            <a:r>
              <a:rPr lang="en-US" sz="2800" b="1" dirty="0" err="1" smtClean="0">
                <a:solidFill>
                  <a:srgbClr val="5F5F5F"/>
                </a:solidFill>
              </a:rPr>
              <a:t>countr</a:t>
            </a:r>
            <a:r>
              <a:rPr lang="hr-HR" sz="2800" b="1" dirty="0" smtClean="0">
                <a:solidFill>
                  <a:srgbClr val="5F5F5F"/>
                </a:solidFill>
              </a:rPr>
              <a:t>ies?</a:t>
            </a:r>
            <a:endParaRPr lang="en-US" sz="2800" b="1" dirty="0" smtClean="0">
              <a:solidFill>
                <a:srgbClr val="5F5F5F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8109"/>
          </a:xfrm>
        </p:spPr>
        <p:txBody>
          <a:bodyPr/>
          <a:lstStyle/>
          <a:p>
            <a:r>
              <a:rPr lang="en-GB" sz="20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Fostering </a:t>
            </a:r>
            <a:r>
              <a:rPr lang="hr-HR" sz="20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of</a:t>
            </a:r>
            <a:r>
              <a:rPr lang="hr-HR" sz="20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the</a:t>
            </a:r>
            <a:r>
              <a:rPr lang="hr-HR" sz="20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financial integration</a:t>
            </a:r>
            <a:endParaRPr lang="hr-HR" sz="20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endParaRPr lang="en-GB" sz="20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r>
              <a:rPr lang="en-GB" sz="20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Providing better information on cross-border banks and improving their supervision</a:t>
            </a:r>
          </a:p>
          <a:p>
            <a:pPr lvl="1"/>
            <a:r>
              <a:rPr lang="en-GB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Streamlining some of the supervisory colleges</a:t>
            </a:r>
            <a:endParaRPr lang="hr-HR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pPr lvl="1"/>
            <a:endParaRPr lang="en-GB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r>
              <a:rPr lang="en-GB" sz="20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Ensuring greater consistency of supervisory practices</a:t>
            </a:r>
          </a:p>
          <a:p>
            <a:pPr lvl="1"/>
            <a:r>
              <a:rPr lang="en-GB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Avoiding distortions </a:t>
            </a:r>
            <a:r>
              <a:rPr lang="hr-HR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in</a:t>
            </a:r>
            <a:r>
              <a:rPr lang="en-GB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the single-market</a:t>
            </a: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84D204-914A-435F-93D5-8DC0A6BD4CBD}" type="slidenum">
              <a:rPr lang="en-GB" smtClean="0"/>
              <a:pPr/>
              <a:t>25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2800" b="1" smtClean="0">
                <a:solidFill>
                  <a:srgbClr val="5F5F5F"/>
                </a:solidFill>
              </a:rPr>
              <a:t>Challenges of SSM participation for non-euro area country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24050"/>
            <a:ext cx="3943350" cy="4206875"/>
          </a:xfrm>
        </p:spPr>
        <p:txBody>
          <a:bodyPr/>
          <a:lstStyle/>
          <a:p>
            <a:endParaRPr lang="en-GB" sz="1200" smtClean="0">
              <a:solidFill>
                <a:schemeClr val="tx1"/>
              </a:solidFill>
            </a:endParaRPr>
          </a:p>
          <a:p>
            <a:endParaRPr lang="en-GB" sz="1200" smtClean="0"/>
          </a:p>
          <a:p>
            <a:endParaRPr lang="en-GB" sz="1200" smtClean="0"/>
          </a:p>
        </p:txBody>
      </p:sp>
      <p:sp>
        <p:nvSpPr>
          <p:cNvPr id="46083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8C9ACDE-F58F-4FF2-AC99-94AAEFFC6D13}" type="slidenum">
              <a:rPr lang="en-GB" sz="1000"/>
              <a:pPr algn="r"/>
              <a:t>26</a:t>
            </a:fld>
            <a:endParaRPr lang="en-GB" sz="100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85750" y="1666875"/>
            <a:ext cx="83248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FF3300"/>
              </a:buClr>
              <a:buSzPct val="80000"/>
              <a:buFont typeface="Wingdings" pitchFamily="2" charset="2"/>
              <a:buChar char="p"/>
            </a:pPr>
            <a:r>
              <a:rPr lang="en-GB" sz="20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Participation in the decision making </a:t>
            </a:r>
            <a:r>
              <a:rPr lang="en-GB" sz="20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process</a:t>
            </a:r>
            <a:r>
              <a:rPr lang="hr-HR" sz="20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 - </a:t>
            </a:r>
            <a:r>
              <a:rPr lang="hr-HR" sz="2000" dirty="0" err="1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Serious</a:t>
            </a:r>
            <a:r>
              <a:rPr lang="en-GB" sz="20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 </a:t>
            </a:r>
            <a:r>
              <a:rPr lang="en-GB" sz="2000" dirty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efforts have been made to enhance participation of non-euro MS in decision making bodies, but some restrictions remain</a:t>
            </a:r>
            <a:r>
              <a:rPr lang="en-GB" sz="20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.</a:t>
            </a:r>
            <a:endParaRPr lang="hr-HR" sz="2000" dirty="0" smtClean="0">
              <a:solidFill>
                <a:schemeClr val="accent4">
                  <a:lumMod val="65000"/>
                  <a:lumOff val="35000"/>
                </a:schemeClr>
              </a:solidFill>
              <a:latin typeface="Life L2" pitchFamily="18" charset="-18"/>
            </a:endParaRPr>
          </a:p>
          <a:p>
            <a:pPr lvl="1"/>
            <a:endParaRPr lang="en-GB" sz="2000" dirty="0">
              <a:solidFill>
                <a:schemeClr val="accent4">
                  <a:lumMod val="65000"/>
                  <a:lumOff val="35000"/>
                </a:schemeClr>
              </a:solidFill>
              <a:latin typeface="Life L2" pitchFamily="18" charset="-18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FF3300"/>
              </a:buClr>
              <a:buSzPct val="80000"/>
              <a:buFont typeface="Wingdings" pitchFamily="2" charset="2"/>
              <a:buChar char="p"/>
            </a:pPr>
            <a:r>
              <a:rPr lang="en-GB" sz="20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The final form of the banking union is still not </a:t>
            </a:r>
            <a:r>
              <a:rPr lang="en-GB" sz="20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known</a:t>
            </a:r>
            <a:r>
              <a:rPr lang="hr-HR" sz="20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 - </a:t>
            </a:r>
            <a:r>
              <a:rPr lang="en-GB" sz="20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We </a:t>
            </a:r>
            <a:r>
              <a:rPr lang="en-GB" sz="2000" dirty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have </a:t>
            </a:r>
            <a:r>
              <a:rPr lang="hr-HR" sz="2000" dirty="0" err="1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almost</a:t>
            </a:r>
            <a:r>
              <a:rPr lang="hr-HR" sz="20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 </a:t>
            </a:r>
            <a:r>
              <a:rPr lang="en-GB" sz="20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1</a:t>
            </a:r>
            <a:r>
              <a:rPr lang="en-GB" sz="2000" dirty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½ of the 3 </a:t>
            </a:r>
            <a:r>
              <a:rPr lang="en-GB" sz="20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pillars</a:t>
            </a:r>
            <a:r>
              <a:rPr lang="hr-HR" sz="20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 </a:t>
            </a:r>
            <a:r>
              <a:rPr lang="hr-HR" sz="2000" dirty="0" err="1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agreed</a:t>
            </a:r>
            <a:r>
              <a:rPr lang="hr-HR" sz="20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 on </a:t>
            </a:r>
            <a:r>
              <a:rPr lang="hr-HR" sz="2000" dirty="0" err="1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the</a:t>
            </a:r>
            <a:r>
              <a:rPr lang="hr-HR" sz="20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 </a:t>
            </a:r>
            <a:r>
              <a:rPr lang="hr-HR" sz="2000" dirty="0" err="1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paper</a:t>
            </a:r>
            <a:r>
              <a:rPr lang="hr-HR" sz="20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. </a:t>
            </a:r>
            <a:r>
              <a:rPr lang="en-GB" sz="20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Making </a:t>
            </a:r>
            <a:r>
              <a:rPr lang="en-GB" sz="2000" dirty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a decision early is a leap into the </a:t>
            </a:r>
            <a:r>
              <a:rPr lang="en-GB" sz="20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unknown</a:t>
            </a:r>
            <a:r>
              <a:rPr lang="hr-HR" sz="20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, one </a:t>
            </a:r>
            <a:r>
              <a:rPr lang="hr-HR" sz="2000" dirty="0" err="1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of</a:t>
            </a:r>
            <a:r>
              <a:rPr lang="hr-HR" sz="20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 </a:t>
            </a:r>
            <a:r>
              <a:rPr lang="hr-HR" sz="2000" dirty="0" err="1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the</a:t>
            </a:r>
            <a:r>
              <a:rPr lang="hr-HR" sz="20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 </a:t>
            </a:r>
            <a:r>
              <a:rPr lang="hr-HR" sz="2000" dirty="0" err="1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main</a:t>
            </a:r>
            <a:r>
              <a:rPr lang="hr-HR" sz="20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 </a:t>
            </a:r>
            <a:r>
              <a:rPr lang="hr-HR" sz="2000" dirty="0" err="1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risks</a:t>
            </a:r>
            <a:r>
              <a:rPr lang="hr-HR" sz="20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 </a:t>
            </a:r>
            <a:r>
              <a:rPr lang="hr-HR" sz="2000" dirty="0" err="1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being</a:t>
            </a:r>
            <a:r>
              <a:rPr lang="en-GB" sz="20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 </a:t>
            </a:r>
            <a:r>
              <a:rPr lang="en-GB" sz="2000" dirty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what future resolution of cross-border bank will look like</a:t>
            </a:r>
            <a:r>
              <a:rPr lang="en-GB" sz="20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.</a:t>
            </a:r>
            <a:endParaRPr lang="hr-HR" sz="2000" dirty="0" smtClean="0">
              <a:solidFill>
                <a:schemeClr val="accent4">
                  <a:lumMod val="65000"/>
                  <a:lumOff val="35000"/>
                </a:schemeClr>
              </a:solidFill>
              <a:latin typeface="Life L2" pitchFamily="18" charset="-18"/>
            </a:endParaRPr>
          </a:p>
          <a:p>
            <a:pPr lvl="1"/>
            <a:endParaRPr lang="en-GB" sz="2000" dirty="0">
              <a:solidFill>
                <a:schemeClr val="accent4">
                  <a:lumMod val="65000"/>
                  <a:lumOff val="35000"/>
                </a:schemeClr>
              </a:solidFill>
              <a:latin typeface="Life L2" pitchFamily="18" charset="-18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FF3300"/>
              </a:buClr>
              <a:buSzPct val="80000"/>
              <a:buFont typeface="Wingdings" pitchFamily="2" charset="2"/>
              <a:buChar char="p"/>
            </a:pPr>
            <a:r>
              <a:rPr lang="en-GB" sz="20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Two different supervisory and bank resolution regimes may tilt the playing field and lead to competitive </a:t>
            </a:r>
            <a:r>
              <a:rPr lang="en-GB" sz="20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distortions</a:t>
            </a:r>
            <a:r>
              <a:rPr lang="hr-HR" sz="20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 - </a:t>
            </a:r>
            <a:r>
              <a:rPr lang="en-GB" sz="20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But</a:t>
            </a:r>
            <a:r>
              <a:rPr lang="en-GB" sz="2000" dirty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, not even a single supervisory regime is likely to set the level playing fields as non-euro countries participate in </a:t>
            </a:r>
            <a:r>
              <a:rPr lang="en-GB" sz="2000" dirty="0" err="1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SSM</a:t>
            </a:r>
            <a:r>
              <a:rPr lang="en-GB" sz="2000" dirty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 only</a:t>
            </a:r>
            <a:r>
              <a:rPr lang="en-GB" sz="20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.</a:t>
            </a:r>
            <a:endParaRPr lang="en-GB" sz="2000" dirty="0">
              <a:solidFill>
                <a:schemeClr val="accent4">
                  <a:lumMod val="65000"/>
                  <a:lumOff val="35000"/>
                </a:schemeClr>
              </a:solidFill>
              <a:latin typeface="Life L2" pitchFamily="18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2800" b="1" dirty="0" smtClean="0">
                <a:solidFill>
                  <a:srgbClr val="5F5F5F"/>
                </a:solidFill>
              </a:rPr>
              <a:t>Challenges of </a:t>
            </a:r>
            <a:r>
              <a:rPr lang="en-GB" sz="2800" b="1" dirty="0" err="1" smtClean="0">
                <a:solidFill>
                  <a:srgbClr val="5F5F5F"/>
                </a:solidFill>
              </a:rPr>
              <a:t>SSM</a:t>
            </a:r>
            <a:r>
              <a:rPr lang="en-GB" sz="2800" b="1" dirty="0" smtClean="0">
                <a:solidFill>
                  <a:srgbClr val="5F5F5F"/>
                </a:solidFill>
              </a:rPr>
              <a:t> participation for non-euro area country</a:t>
            </a:r>
            <a:r>
              <a:rPr lang="hr-HR" sz="2800" b="1" dirty="0" smtClean="0">
                <a:solidFill>
                  <a:srgbClr val="5F5F5F"/>
                </a:solidFill>
              </a:rPr>
              <a:t> (2)</a:t>
            </a:r>
            <a:endParaRPr lang="en-GB" sz="2800" b="1" dirty="0" smtClean="0">
              <a:solidFill>
                <a:srgbClr val="5F5F5F"/>
              </a:solidFill>
            </a:endParaRPr>
          </a:p>
        </p:txBody>
      </p:sp>
      <p:sp>
        <p:nvSpPr>
          <p:cNvPr id="4608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24050"/>
            <a:ext cx="3943350" cy="4206875"/>
          </a:xfrm>
        </p:spPr>
        <p:txBody>
          <a:bodyPr/>
          <a:lstStyle/>
          <a:p>
            <a:endParaRPr lang="en-GB" sz="1200" smtClean="0">
              <a:solidFill>
                <a:schemeClr val="tx1"/>
              </a:solidFill>
            </a:endParaRPr>
          </a:p>
          <a:p>
            <a:endParaRPr lang="en-GB" sz="1200" smtClean="0"/>
          </a:p>
          <a:p>
            <a:endParaRPr lang="en-GB" sz="1200" smtClean="0"/>
          </a:p>
        </p:txBody>
      </p:sp>
      <p:sp>
        <p:nvSpPr>
          <p:cNvPr id="46083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8C9ACDE-F58F-4FF2-AC99-94AAEFFC6D13}" type="slidenum">
              <a:rPr lang="en-GB" sz="1000"/>
              <a:pPr algn="r"/>
              <a:t>27</a:t>
            </a:fld>
            <a:endParaRPr lang="en-GB" sz="100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85750" y="1666875"/>
            <a:ext cx="83248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FF3300"/>
              </a:buClr>
              <a:buSzPct val="80000"/>
              <a:buFont typeface="Wingdings" pitchFamily="2" charset="2"/>
              <a:buChar char="p"/>
            </a:pPr>
            <a:r>
              <a:rPr lang="en-GB" sz="20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Accountability </a:t>
            </a:r>
            <a:r>
              <a:rPr lang="en-GB" sz="20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and potential costs are major </a:t>
            </a:r>
            <a:r>
              <a:rPr lang="en-GB" sz="20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issues</a:t>
            </a:r>
            <a:r>
              <a:rPr lang="hr-HR" sz="20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 </a:t>
            </a:r>
            <a:r>
              <a:rPr lang="hr-HR" sz="20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- </a:t>
            </a:r>
            <a:r>
              <a:rPr lang="en-GB" sz="20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The </a:t>
            </a:r>
            <a:r>
              <a:rPr lang="en-GB" sz="2000" dirty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decision is made within the </a:t>
            </a:r>
            <a:r>
              <a:rPr lang="en-GB" sz="2000" dirty="0" err="1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SSM</a:t>
            </a:r>
            <a:r>
              <a:rPr lang="en-GB" sz="2000" dirty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 framework, but national authorities perform resolution and bear the costs</a:t>
            </a:r>
            <a:r>
              <a:rPr lang="en-GB" sz="20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.</a:t>
            </a:r>
            <a:endParaRPr lang="hr-HR" sz="2000" dirty="0" smtClean="0">
              <a:solidFill>
                <a:schemeClr val="accent4">
                  <a:lumMod val="65000"/>
                  <a:lumOff val="35000"/>
                </a:schemeClr>
              </a:solidFill>
              <a:latin typeface="Life L2" pitchFamily="18" charset="-18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FF3300"/>
              </a:buClr>
              <a:buSzPct val="80000"/>
              <a:buFont typeface="Wingdings" pitchFamily="2" charset="2"/>
              <a:buChar char="p"/>
            </a:pPr>
            <a:endParaRPr lang="en-GB" sz="2000" dirty="0">
              <a:solidFill>
                <a:schemeClr val="accent4">
                  <a:lumMod val="65000"/>
                  <a:lumOff val="35000"/>
                </a:schemeClr>
              </a:solidFill>
              <a:latin typeface="Life L2" pitchFamily="18" charset="-18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FF3300"/>
              </a:buClr>
              <a:buSzPct val="80000"/>
              <a:buFont typeface="Wingdings" pitchFamily="2" charset="2"/>
              <a:buChar char="p"/>
            </a:pPr>
            <a:r>
              <a:rPr lang="en-GB" sz="2000" b="1" dirty="0" err="1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SSM</a:t>
            </a:r>
            <a:r>
              <a:rPr lang="en-GB" sz="20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 participation </a:t>
            </a:r>
            <a:r>
              <a:rPr lang="en-GB" sz="2000" dirty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may impede the functioning of national macro-prudential policies.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F3300"/>
              </a:buClr>
              <a:buSzPct val="80000"/>
              <a:buFont typeface="Wingdings" pitchFamily="2" charset="2"/>
              <a:buChar char="p"/>
            </a:pPr>
            <a:endParaRPr lang="hr-HR" sz="2000" dirty="0" smtClean="0">
              <a:solidFill>
                <a:schemeClr val="accent4">
                  <a:lumMod val="65000"/>
                  <a:lumOff val="35000"/>
                </a:schemeClr>
              </a:solidFill>
              <a:latin typeface="Life L2" pitchFamily="18" charset="-18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FF3300"/>
              </a:buClr>
              <a:buSzPct val="80000"/>
              <a:buFont typeface="Wingdings" pitchFamily="2" charset="2"/>
              <a:buChar char="p"/>
            </a:pPr>
            <a:r>
              <a:rPr lang="en-GB" sz="2000" b="1" dirty="0" err="1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ECBs</a:t>
            </a:r>
            <a:r>
              <a:rPr lang="en-GB" sz="20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 </a:t>
            </a:r>
            <a:r>
              <a:rPr lang="en-GB" sz="20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lack of supervisory experience </a:t>
            </a:r>
            <a:r>
              <a:rPr lang="en-GB" sz="20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and </a:t>
            </a:r>
            <a:r>
              <a:rPr lang="en-GB" sz="2000" dirty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the need to </a:t>
            </a:r>
            <a:r>
              <a:rPr lang="en-GB" sz="20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create</a:t>
            </a:r>
            <a:r>
              <a:rPr lang="hr-HR" sz="20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 </a:t>
            </a:r>
            <a:r>
              <a:rPr lang="en-GB" sz="20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institutional </a:t>
            </a:r>
            <a:r>
              <a:rPr lang="en-GB" sz="2000" dirty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capacity for supervision or macro-prudential policies at the </a:t>
            </a:r>
            <a:r>
              <a:rPr lang="en-GB" sz="2000" dirty="0" err="1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ECB</a:t>
            </a:r>
            <a:r>
              <a:rPr lang="en-GB" sz="2000" dirty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 </a:t>
            </a:r>
            <a:r>
              <a:rPr lang="en-GB" sz="20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level.</a:t>
            </a:r>
            <a:endParaRPr lang="en-GB" sz="2000" dirty="0">
              <a:solidFill>
                <a:schemeClr val="accent4">
                  <a:lumMod val="65000"/>
                  <a:lumOff val="35000"/>
                </a:schemeClr>
              </a:solidFill>
              <a:latin typeface="Life L2" pitchFamily="18" charset="-18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FF3300"/>
              </a:buClr>
              <a:buSzPct val="80000"/>
              <a:buFont typeface="Wingdings" pitchFamily="2" charset="2"/>
              <a:buChar char="p"/>
            </a:pPr>
            <a:endParaRPr lang="hr-HR" sz="2000" dirty="0" smtClean="0">
              <a:solidFill>
                <a:schemeClr val="accent4">
                  <a:lumMod val="65000"/>
                  <a:lumOff val="35000"/>
                </a:schemeClr>
              </a:solidFill>
              <a:latin typeface="Life L2" pitchFamily="18" charset="-18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FF3300"/>
              </a:buClr>
              <a:buSzPct val="80000"/>
              <a:buFont typeface="Wingdings" pitchFamily="2" charset="2"/>
              <a:buChar char="p"/>
            </a:pPr>
            <a:r>
              <a:rPr lang="en-GB" sz="20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Subsidiaries </a:t>
            </a:r>
            <a:r>
              <a:rPr lang="en-GB" sz="20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operating in small states </a:t>
            </a:r>
            <a:r>
              <a:rPr lang="en-GB" sz="2000" dirty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may get “under the radar”.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F3300"/>
              </a:buClr>
              <a:buSzPct val="80000"/>
              <a:buFont typeface="Wingdings" pitchFamily="2" charset="2"/>
              <a:buChar char="p"/>
            </a:pPr>
            <a:endParaRPr lang="hr-HR" sz="2000" dirty="0" smtClean="0">
              <a:solidFill>
                <a:schemeClr val="accent4">
                  <a:lumMod val="65000"/>
                  <a:lumOff val="35000"/>
                </a:schemeClr>
              </a:solidFill>
              <a:latin typeface="Life L2" pitchFamily="18" charset="-18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FF3300"/>
              </a:buClr>
              <a:buSzPct val="80000"/>
              <a:buFont typeface="Wingdings" pitchFamily="2" charset="2"/>
              <a:buChar char="p"/>
            </a:pPr>
            <a:r>
              <a:rPr lang="en-GB" sz="20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Just </a:t>
            </a:r>
            <a:r>
              <a:rPr lang="en-GB" sz="20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having a parent in the BU</a:t>
            </a:r>
            <a:r>
              <a:rPr lang="en-GB" sz="2000" dirty="0">
                <a:solidFill>
                  <a:schemeClr val="accent4">
                    <a:lumMod val="65000"/>
                    <a:lumOff val="35000"/>
                  </a:schemeClr>
                </a:solidFill>
                <a:latin typeface="Life L2" pitchFamily="18" charset="-18"/>
              </a:rPr>
              <a:t> may help reap some of the benefits.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b="1" smtClean="0">
                <a:solidFill>
                  <a:srgbClr val="5F5F5F"/>
                </a:solidFill>
              </a:rPr>
              <a:t>SSM timeline</a:t>
            </a:r>
          </a:p>
        </p:txBody>
      </p:sp>
      <p:pic>
        <p:nvPicPr>
          <p:cNvPr id="4710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1700213"/>
            <a:ext cx="7424737" cy="2538412"/>
          </a:xfrm>
        </p:spPr>
      </p:pic>
      <p:sp>
        <p:nvSpPr>
          <p:cNvPr id="47107" name="Textfeld 10"/>
          <p:cNvSpPr txBox="1">
            <a:spLocks noChangeArrowheads="1"/>
          </p:cNvSpPr>
          <p:nvPr/>
        </p:nvSpPr>
        <p:spPr bwMode="auto">
          <a:xfrm>
            <a:off x="3779838" y="3789363"/>
            <a:ext cx="2087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 b="1">
                <a:solidFill>
                  <a:schemeClr val="bg1"/>
                </a:solidFill>
                <a:latin typeface="Arial" charset="0"/>
              </a:rPr>
              <a:t>Conduction of </a:t>
            </a:r>
            <a:br>
              <a:rPr lang="en-GB" sz="1000" b="1">
                <a:solidFill>
                  <a:schemeClr val="bg1"/>
                </a:solidFill>
                <a:latin typeface="Arial" charset="0"/>
              </a:rPr>
            </a:br>
            <a:r>
              <a:rPr lang="en-GB" sz="1000" b="1">
                <a:solidFill>
                  <a:schemeClr val="bg1"/>
                </a:solidFill>
                <a:latin typeface="Arial" charset="0"/>
              </a:rPr>
              <a:t>Asset Quality Review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95288" y="4581525"/>
            <a:ext cx="82296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FF3300"/>
              </a:buClr>
              <a:buSzPct val="80000"/>
              <a:buFont typeface="Wingdings" pitchFamily="2" charset="2"/>
              <a:buNone/>
              <a:defRPr/>
            </a:pPr>
            <a:r>
              <a:rPr lang="en-US" b="1" kern="0" dirty="0">
                <a:solidFill>
                  <a:schemeClr val="accent4">
                    <a:lumMod val="65000"/>
                    <a:lumOff val="35000"/>
                  </a:schemeClr>
                </a:solidFill>
                <a:latin typeface="+mn-lt"/>
              </a:rPr>
              <a:t>The comprehensive assessment comprises three main components: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F3300"/>
              </a:buClr>
              <a:buSzPct val="80000"/>
              <a:buFont typeface="Wingdings" pitchFamily="2" charset="2"/>
              <a:buChar char="p"/>
              <a:defRPr/>
            </a:pPr>
            <a:endParaRPr lang="hr-HR" kern="0" dirty="0">
              <a:solidFill>
                <a:schemeClr val="accent4">
                  <a:lumMod val="65000"/>
                  <a:lumOff val="35000"/>
                </a:schemeClr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FF3300"/>
              </a:buClr>
              <a:buSzPct val="80000"/>
              <a:buFont typeface="Wingdings" pitchFamily="2" charset="2"/>
              <a:buChar char="p"/>
              <a:defRPr/>
            </a:pPr>
            <a:r>
              <a:rPr lang="en-US" kern="0" dirty="0">
                <a:solidFill>
                  <a:schemeClr val="accent4">
                    <a:lumMod val="65000"/>
                    <a:lumOff val="35000"/>
                  </a:schemeClr>
                </a:solidFill>
                <a:latin typeface="+mn-lt"/>
              </a:rPr>
              <a:t>Risk Assessment System (RAS)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F3300"/>
              </a:buClr>
              <a:buSzPct val="80000"/>
              <a:buFont typeface="Wingdings" pitchFamily="2" charset="2"/>
              <a:buChar char="p"/>
              <a:defRPr/>
            </a:pPr>
            <a:r>
              <a:rPr lang="en-US" kern="0" dirty="0">
                <a:solidFill>
                  <a:schemeClr val="accent4">
                    <a:lumMod val="65000"/>
                    <a:lumOff val="35000"/>
                  </a:schemeClr>
                </a:solidFill>
                <a:latin typeface="+mn-lt"/>
              </a:rPr>
              <a:t>Balance Sheet Assessment (</a:t>
            </a:r>
            <a:r>
              <a:rPr lang="en-US" kern="0" dirty="0" err="1">
                <a:solidFill>
                  <a:schemeClr val="accent4">
                    <a:lumMod val="65000"/>
                    <a:lumOff val="35000"/>
                  </a:schemeClr>
                </a:solidFill>
                <a:latin typeface="+mn-lt"/>
              </a:rPr>
              <a:t>BSA</a:t>
            </a:r>
            <a:r>
              <a:rPr lang="en-US" kern="0" dirty="0">
                <a:solidFill>
                  <a:schemeClr val="accent4">
                    <a:lumMod val="65000"/>
                    <a:lumOff val="35000"/>
                  </a:schemeClr>
                </a:solidFill>
                <a:latin typeface="+mn-lt"/>
              </a:rPr>
              <a:t>)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F3300"/>
              </a:buClr>
              <a:buSzPct val="80000"/>
              <a:buFont typeface="Wingdings" pitchFamily="2" charset="2"/>
              <a:buChar char="p"/>
              <a:defRPr/>
            </a:pPr>
            <a:r>
              <a:rPr lang="en-US" kern="0" dirty="0">
                <a:solidFill>
                  <a:schemeClr val="accent4">
                    <a:lumMod val="65000"/>
                    <a:lumOff val="35000"/>
                  </a:schemeClr>
                </a:solidFill>
                <a:latin typeface="+mn-lt"/>
              </a:rPr>
              <a:t>→ „Targeted Asset Quality Review“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F3300"/>
              </a:buClr>
              <a:buSzPct val="80000"/>
              <a:buFont typeface="Wingdings" pitchFamily="2" charset="2"/>
              <a:buChar char="p"/>
              <a:defRPr/>
            </a:pPr>
            <a:r>
              <a:rPr lang="en-US" kern="0" dirty="0">
                <a:solidFill>
                  <a:schemeClr val="accent4">
                    <a:lumMod val="65000"/>
                    <a:lumOff val="35000"/>
                  </a:schemeClr>
                </a:solidFill>
                <a:latin typeface="+mn-lt"/>
              </a:rPr>
              <a:t>Joint Stress Test </a:t>
            </a:r>
            <a:r>
              <a:rPr lang="en-US" kern="0" dirty="0" err="1">
                <a:solidFill>
                  <a:schemeClr val="accent4">
                    <a:lumMod val="65000"/>
                    <a:lumOff val="35000"/>
                  </a:schemeClr>
                </a:solidFill>
                <a:latin typeface="+mn-lt"/>
              </a:rPr>
              <a:t>EBA</a:t>
            </a:r>
            <a:r>
              <a:rPr lang="en-US" kern="0" dirty="0">
                <a:solidFill>
                  <a:schemeClr val="accent4">
                    <a:lumMod val="65000"/>
                    <a:lumOff val="35000"/>
                  </a:schemeClr>
                </a:solidFill>
                <a:latin typeface="+mn-lt"/>
              </a:rPr>
              <a:t> and </a:t>
            </a:r>
            <a:r>
              <a:rPr lang="en-US" kern="0" dirty="0" err="1">
                <a:solidFill>
                  <a:schemeClr val="accent4">
                    <a:lumMod val="65000"/>
                    <a:lumOff val="35000"/>
                  </a:schemeClr>
                </a:solidFill>
                <a:latin typeface="+mn-lt"/>
              </a:rPr>
              <a:t>ECB</a:t>
            </a:r>
            <a:endParaRPr lang="en-US" kern="0" dirty="0">
              <a:solidFill>
                <a:schemeClr val="accent4">
                  <a:lumMod val="65000"/>
                  <a:lumOff val="35000"/>
                </a:schemeClr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FF3300"/>
              </a:buClr>
              <a:buSzPct val="80000"/>
              <a:buFont typeface="Wingdings" pitchFamily="2" charset="2"/>
              <a:buChar char="p"/>
              <a:defRPr/>
            </a:pPr>
            <a:endParaRPr lang="en-US" sz="1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smtClean="0">
                <a:solidFill>
                  <a:srgbClr val="5F5F5F"/>
                </a:solidFill>
              </a:rPr>
              <a:t>Balance Sheet Assessment</a:t>
            </a:r>
          </a:p>
        </p:txBody>
      </p:sp>
      <p:pic>
        <p:nvPicPr>
          <p:cNvPr id="4813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54100" y="1600200"/>
            <a:ext cx="7035800" cy="4530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Credit activity across the Euro area</a:t>
            </a:r>
            <a:endParaRPr lang="en-GB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410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8488" cy="4530725"/>
          </a:xfrm>
        </p:spPr>
        <p:txBody>
          <a:bodyPr/>
          <a:lstStyle/>
          <a:p>
            <a:r>
              <a:rPr lang="en-GB" sz="22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Loans to private sector in Euro area stagnated since the </a:t>
            </a:r>
            <a:r>
              <a:rPr lang="en-US" sz="22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start of the financial </a:t>
            </a:r>
            <a:r>
              <a:rPr lang="en-GB" sz="22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crisis (cumulative nominal growth in five years amounted </a:t>
            </a:r>
            <a:r>
              <a:rPr lang="hr-HR" sz="22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to </a:t>
            </a:r>
            <a:r>
              <a:rPr lang="en-GB" sz="22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0.8%, meaning effective decrease).</a:t>
            </a:r>
          </a:p>
          <a:p>
            <a:endParaRPr lang="en-GB" sz="22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r>
              <a:rPr lang="en-GB" sz="22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However, </a:t>
            </a:r>
            <a:r>
              <a:rPr lang="hr-HR" sz="22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huge </a:t>
            </a:r>
            <a:r>
              <a:rPr lang="en-GB" sz="22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differences among countries: stock of loans varies from 60% to 130% of the pre-crisis level – </a:t>
            </a:r>
            <a:r>
              <a:rPr lang="hr-HR" sz="22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a </a:t>
            </a:r>
            <a:r>
              <a:rPr lang="en-US" sz="22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number</a:t>
            </a:r>
            <a:r>
              <a:rPr lang="en-GB" sz="22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of member states experience </a:t>
            </a:r>
            <a:r>
              <a:rPr lang="en-US" sz="22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serious</a:t>
            </a:r>
            <a:r>
              <a:rPr lang="hr-HR" sz="22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2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credit crunch.</a:t>
            </a:r>
          </a:p>
          <a:p>
            <a:endParaRPr lang="hr-HR" sz="2200" dirty="0" smtClean="0"/>
          </a:p>
          <a:p>
            <a:endParaRPr lang="en-GB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b="1" smtClean="0">
                <a:solidFill>
                  <a:srgbClr val="5F5F5F"/>
                </a:solidFill>
              </a:rPr>
              <a:t>What about other two pillars?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The draft of Recovery and Resolution Directive was recently presented – although it has many sensible elements that will remove some uncertainty and strengthen market discipline, it leaves member states with much discretion, making competitive distortions likely.</a:t>
            </a:r>
            <a:endParaRPr lang="hr-HR" sz="18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endParaRPr lang="en-GB" sz="18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Single supervision cannot work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properly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without an effective resolution authority and a credible financing mechanism. It also needs effective decision-making structures – all of which the </a:t>
            </a:r>
            <a:r>
              <a:rPr lang="en-GB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SRM</a:t>
            </a:r>
            <a:r>
              <a:rPr lang="en-GB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does not deliver at this point.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Difficult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political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issue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–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Juncker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: ‘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We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all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know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what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to do, but don’t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know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how to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go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back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home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after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that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and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get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re-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elected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’</a:t>
            </a:r>
          </a:p>
          <a:p>
            <a:endParaRPr lang="en-GB" sz="18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Deposit guarantee scheme -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comp</a:t>
            </a:r>
            <a:r>
              <a:rPr lang="en-GB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licated</a:t>
            </a:r>
            <a:r>
              <a:rPr lang="en-GB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legal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and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practical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issues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.</a:t>
            </a:r>
          </a:p>
          <a:p>
            <a:endParaRPr lang="en-GB" sz="18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Pan-EU Deposit Guarantee Scheme?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Member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states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use various schemes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,</a:t>
            </a:r>
            <a:r>
              <a:rPr lang="en-GB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so this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would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mean</a:t>
            </a:r>
            <a:r>
              <a:rPr lang="en-GB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a longer-term project.</a:t>
            </a: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6C4ADA-7340-4E7C-ACE9-8BCC9A5E08F6}" type="slidenum">
              <a:rPr lang="en-GB" smtClean="0"/>
              <a:pPr/>
              <a:t>30</a:t>
            </a:fld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Deposit guarantee scheme harmonization 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18487" cy="4530725"/>
          </a:xfrm>
        </p:spPr>
        <p:txBody>
          <a:bodyPr/>
          <a:lstStyle/>
          <a:p>
            <a:r>
              <a:rPr lang="en-GB" sz="1700" dirty="0" smtClean="0">
                <a:solidFill>
                  <a:srgbClr val="595959"/>
                </a:solidFill>
              </a:rPr>
              <a:t>Credible </a:t>
            </a:r>
            <a:r>
              <a:rPr lang="en-GB" sz="1700" dirty="0" err="1" smtClean="0">
                <a:solidFill>
                  <a:srgbClr val="595959"/>
                </a:solidFill>
              </a:rPr>
              <a:t>DGS</a:t>
            </a:r>
            <a:r>
              <a:rPr lang="en-GB" sz="1700" dirty="0" smtClean="0">
                <a:solidFill>
                  <a:srgbClr val="595959"/>
                </a:solidFill>
              </a:rPr>
              <a:t>: appropriate coverage,  timely payouts and adequately funded.</a:t>
            </a:r>
            <a:endParaRPr lang="hr-HR" sz="1700" dirty="0" smtClean="0">
              <a:solidFill>
                <a:srgbClr val="595959"/>
              </a:solidFill>
            </a:endParaRPr>
          </a:p>
          <a:p>
            <a:endParaRPr lang="en-GB" sz="1700" dirty="0" smtClean="0">
              <a:solidFill>
                <a:srgbClr val="595959"/>
              </a:solidFill>
            </a:endParaRPr>
          </a:p>
          <a:p>
            <a:r>
              <a:rPr lang="en-GB" sz="1700" dirty="0" smtClean="0">
                <a:solidFill>
                  <a:srgbClr val="595959"/>
                </a:solidFill>
              </a:rPr>
              <a:t>Harmonization among EU started after 2008 - Directive 2009/14/EC imposed the obligation to explore further elements of harmonization of </a:t>
            </a:r>
            <a:r>
              <a:rPr lang="en-GB" sz="1700" dirty="0" err="1" smtClean="0">
                <a:solidFill>
                  <a:srgbClr val="595959"/>
                </a:solidFill>
              </a:rPr>
              <a:t>DGS</a:t>
            </a:r>
            <a:r>
              <a:rPr lang="en-GB" sz="1700" dirty="0" smtClean="0">
                <a:solidFill>
                  <a:srgbClr val="595959"/>
                </a:solidFill>
              </a:rPr>
              <a:t> but set no timeline as regards its implementation.</a:t>
            </a:r>
            <a:endParaRPr lang="hr-HR" sz="1700" dirty="0" smtClean="0">
              <a:solidFill>
                <a:srgbClr val="595959"/>
              </a:solidFill>
            </a:endParaRPr>
          </a:p>
          <a:p>
            <a:endParaRPr lang="en-GB" sz="1700" dirty="0" smtClean="0">
              <a:solidFill>
                <a:srgbClr val="595959"/>
              </a:solidFill>
            </a:endParaRPr>
          </a:p>
          <a:p>
            <a:r>
              <a:rPr lang="en-GB" sz="1700" dirty="0" smtClean="0">
                <a:solidFill>
                  <a:srgbClr val="595959"/>
                </a:solidFill>
              </a:rPr>
              <a:t>Further harmonization of EU deposit guarantee schemes has been suspended pending the adoption of EU bank resolution arrangements through a new Directive</a:t>
            </a:r>
            <a:r>
              <a:rPr lang="hr-HR" sz="1700" dirty="0" smtClean="0">
                <a:solidFill>
                  <a:srgbClr val="595959"/>
                </a:solidFill>
              </a:rPr>
              <a:t>.</a:t>
            </a:r>
          </a:p>
          <a:p>
            <a:endParaRPr lang="en-GB" sz="1700" dirty="0" smtClean="0">
              <a:solidFill>
                <a:srgbClr val="595959"/>
              </a:solidFill>
            </a:endParaRPr>
          </a:p>
          <a:p>
            <a:r>
              <a:rPr lang="en-GB" sz="1700" dirty="0" smtClean="0">
                <a:solidFill>
                  <a:srgbClr val="595959"/>
                </a:solidFill>
              </a:rPr>
              <a:t>However: The role of the deposit insurance agency varies widely, both within the EU and worldwide</a:t>
            </a:r>
            <a:r>
              <a:rPr lang="hr-HR" sz="1700" dirty="0" smtClean="0">
                <a:solidFill>
                  <a:srgbClr val="595959"/>
                </a:solidFill>
              </a:rPr>
              <a:t>.</a:t>
            </a:r>
          </a:p>
          <a:p>
            <a:endParaRPr lang="en-GB" sz="1700" dirty="0" smtClean="0">
              <a:solidFill>
                <a:srgbClr val="595959"/>
              </a:solidFill>
            </a:endParaRPr>
          </a:p>
          <a:p>
            <a:r>
              <a:rPr lang="en-GB" sz="1700" dirty="0" smtClean="0">
                <a:solidFill>
                  <a:srgbClr val="595959"/>
                </a:solidFill>
              </a:rPr>
              <a:t>Lack of common EU funding standards:</a:t>
            </a:r>
          </a:p>
          <a:p>
            <a:pPr>
              <a:buFont typeface="Wingdings" pitchFamily="2" charset="2"/>
              <a:buChar char="§"/>
            </a:pPr>
            <a:r>
              <a:rPr lang="en-GB" sz="1700" dirty="0" smtClean="0">
                <a:solidFill>
                  <a:srgbClr val="595959"/>
                </a:solidFill>
              </a:rPr>
              <a:t>Nominally, most of the countries have ex-ante (pre-funding) funding</a:t>
            </a:r>
          </a:p>
          <a:p>
            <a:pPr>
              <a:buFont typeface="Wingdings" pitchFamily="2" charset="2"/>
              <a:buChar char="§"/>
            </a:pPr>
            <a:r>
              <a:rPr lang="en-GB" sz="1700" dirty="0" smtClean="0">
                <a:solidFill>
                  <a:srgbClr val="595959"/>
                </a:solidFill>
              </a:rPr>
              <a:t>Effectively, </a:t>
            </a:r>
            <a:r>
              <a:rPr lang="hr-HR" sz="1700" dirty="0" err="1" smtClean="0">
                <a:solidFill>
                  <a:srgbClr val="595959"/>
                </a:solidFill>
              </a:rPr>
              <a:t>in</a:t>
            </a:r>
            <a:r>
              <a:rPr lang="hr-HR" sz="1700" dirty="0" smtClean="0">
                <a:solidFill>
                  <a:srgbClr val="595959"/>
                </a:solidFill>
              </a:rPr>
              <a:t> </a:t>
            </a:r>
            <a:r>
              <a:rPr lang="hr-HR" sz="1700" dirty="0" err="1" smtClean="0">
                <a:solidFill>
                  <a:srgbClr val="595959"/>
                </a:solidFill>
              </a:rPr>
              <a:t>many</a:t>
            </a:r>
            <a:r>
              <a:rPr lang="hr-HR" sz="1700" dirty="0" smtClean="0">
                <a:solidFill>
                  <a:srgbClr val="595959"/>
                </a:solidFill>
              </a:rPr>
              <a:t> </a:t>
            </a:r>
            <a:r>
              <a:rPr lang="hr-HR" sz="1700" dirty="0" err="1" smtClean="0">
                <a:solidFill>
                  <a:srgbClr val="595959"/>
                </a:solidFill>
              </a:rPr>
              <a:t>instances</a:t>
            </a:r>
            <a:r>
              <a:rPr lang="hr-HR" sz="1700" dirty="0" smtClean="0">
                <a:solidFill>
                  <a:srgbClr val="595959"/>
                </a:solidFill>
              </a:rPr>
              <a:t> (</a:t>
            </a:r>
            <a:r>
              <a:rPr lang="hr-HR" sz="1700" dirty="0" err="1" smtClean="0">
                <a:solidFill>
                  <a:srgbClr val="595959"/>
                </a:solidFill>
              </a:rPr>
              <a:t>i.e</a:t>
            </a:r>
            <a:r>
              <a:rPr lang="hr-HR" sz="1700" dirty="0" smtClean="0">
                <a:solidFill>
                  <a:srgbClr val="595959"/>
                </a:solidFill>
              </a:rPr>
              <a:t>. </a:t>
            </a:r>
            <a:r>
              <a:rPr lang="hr-HR" sz="1700" dirty="0" err="1" smtClean="0">
                <a:solidFill>
                  <a:srgbClr val="595959"/>
                </a:solidFill>
              </a:rPr>
              <a:t>in</a:t>
            </a:r>
            <a:r>
              <a:rPr lang="hr-HR" sz="1700" dirty="0" smtClean="0">
                <a:solidFill>
                  <a:srgbClr val="595959"/>
                </a:solidFill>
              </a:rPr>
              <a:t> a </a:t>
            </a:r>
            <a:r>
              <a:rPr lang="hr-HR" sz="1700" dirty="0" err="1" smtClean="0">
                <a:solidFill>
                  <a:srgbClr val="595959"/>
                </a:solidFill>
              </a:rPr>
              <a:t>case</a:t>
            </a:r>
            <a:r>
              <a:rPr lang="hr-HR" sz="1700" dirty="0" smtClean="0">
                <a:solidFill>
                  <a:srgbClr val="595959"/>
                </a:solidFill>
              </a:rPr>
              <a:t> </a:t>
            </a:r>
            <a:r>
              <a:rPr lang="hr-HR" sz="1700" dirty="0" err="1" smtClean="0">
                <a:solidFill>
                  <a:srgbClr val="595959"/>
                </a:solidFill>
              </a:rPr>
              <a:t>of</a:t>
            </a:r>
            <a:r>
              <a:rPr lang="hr-HR" sz="1700" dirty="0" smtClean="0">
                <a:solidFill>
                  <a:srgbClr val="595959"/>
                </a:solidFill>
              </a:rPr>
              <a:t> </a:t>
            </a:r>
            <a:r>
              <a:rPr lang="hr-HR" sz="1700" dirty="0" err="1" smtClean="0">
                <a:solidFill>
                  <a:srgbClr val="595959"/>
                </a:solidFill>
              </a:rPr>
              <a:t>systemic</a:t>
            </a:r>
            <a:r>
              <a:rPr lang="hr-HR" sz="1700" dirty="0" smtClean="0">
                <a:solidFill>
                  <a:srgbClr val="595959"/>
                </a:solidFill>
              </a:rPr>
              <a:t> </a:t>
            </a:r>
            <a:r>
              <a:rPr lang="hr-HR" sz="1700" dirty="0" err="1" smtClean="0">
                <a:solidFill>
                  <a:srgbClr val="595959"/>
                </a:solidFill>
              </a:rPr>
              <a:t>events</a:t>
            </a:r>
            <a:r>
              <a:rPr lang="hr-HR" sz="1700" dirty="0" smtClean="0">
                <a:solidFill>
                  <a:srgbClr val="595959"/>
                </a:solidFill>
              </a:rPr>
              <a:t>) </a:t>
            </a:r>
            <a:r>
              <a:rPr lang="hr-HR" sz="1700" dirty="0" err="1" smtClean="0">
                <a:solidFill>
                  <a:srgbClr val="595959"/>
                </a:solidFill>
              </a:rPr>
              <a:t>these</a:t>
            </a:r>
            <a:r>
              <a:rPr lang="hr-HR" sz="1700" dirty="0" smtClean="0">
                <a:solidFill>
                  <a:srgbClr val="595959"/>
                </a:solidFill>
              </a:rPr>
              <a:t> are</a:t>
            </a:r>
            <a:r>
              <a:rPr lang="en-GB" sz="1700" dirty="0" smtClean="0">
                <a:solidFill>
                  <a:srgbClr val="595959"/>
                </a:solidFill>
              </a:rPr>
              <a:t> ex-post funding schemes since pre-funding is relatively modest</a:t>
            </a:r>
            <a:r>
              <a:rPr lang="en-GB" sz="1600" dirty="0" smtClean="0">
                <a:solidFill>
                  <a:srgbClr val="595959"/>
                </a:solidFill>
              </a:rPr>
              <a:t>. </a:t>
            </a:r>
          </a:p>
          <a:p>
            <a:endParaRPr lang="en-GB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Differences in DGS among countries</a:t>
            </a: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3924300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3" name="TekstniOkvir 12"/>
          <p:cNvSpPr txBox="1">
            <a:spLocks noChangeArrowheads="1"/>
          </p:cNvSpPr>
          <p:nvPr/>
        </p:nvSpPr>
        <p:spPr bwMode="auto">
          <a:xfrm>
            <a:off x="107950" y="1484313"/>
            <a:ext cx="386715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2075" eaLnBrk="0" hangingPunct="0">
              <a:lnSpc>
                <a:spcPct val="80000"/>
              </a:lnSpc>
              <a:buClr>
                <a:srgbClr val="3783FF"/>
              </a:buClr>
              <a:buSzPct val="123000"/>
            </a:pPr>
            <a:r>
              <a:rPr lang="en-GB" sz="1600" b="1">
                <a:solidFill>
                  <a:srgbClr val="5F5F5F"/>
                </a:solidFill>
                <a:latin typeface="Life L2" pitchFamily="18" charset="-18"/>
              </a:rPr>
              <a:t>Funding mechanisam for DGS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4365625"/>
            <a:ext cx="3816350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i="1">
                <a:latin typeface="Life L2" pitchFamily="18" charset="-18"/>
                <a:cs typeface="Times New Roman" pitchFamily="18" charset="0"/>
              </a:rPr>
              <a:t>Source: European commision, JRC Report under Article</a:t>
            </a:r>
          </a:p>
          <a:p>
            <a:r>
              <a:rPr lang="en-GB" sz="1200" i="1">
                <a:latin typeface="Life L2" pitchFamily="18" charset="-18"/>
                <a:cs typeface="Times New Roman" pitchFamily="18" charset="0"/>
              </a:rPr>
              <a:t> 12 of Directive 94/19/EC</a:t>
            </a:r>
          </a:p>
        </p:txBody>
      </p:sp>
      <p:sp>
        <p:nvSpPr>
          <p:cNvPr id="51205" name="TekstniOkvir 12"/>
          <p:cNvSpPr txBox="1">
            <a:spLocks noChangeArrowheads="1"/>
          </p:cNvSpPr>
          <p:nvPr/>
        </p:nvSpPr>
        <p:spPr bwMode="auto">
          <a:xfrm>
            <a:off x="4356100" y="1484313"/>
            <a:ext cx="38671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2075" eaLnBrk="0" hangingPunct="0">
              <a:lnSpc>
                <a:spcPct val="80000"/>
              </a:lnSpc>
              <a:buClr>
                <a:srgbClr val="3783FF"/>
              </a:buClr>
              <a:buSzPct val="123000"/>
            </a:pPr>
            <a:r>
              <a:rPr lang="en-GB" sz="1600" b="1">
                <a:solidFill>
                  <a:srgbClr val="5F5F5F"/>
                </a:solidFill>
                <a:latin typeface="Life L2" pitchFamily="18" charset="-18"/>
              </a:rPr>
              <a:t>Insured deposits and DGS funds in some EU countries, End 2011</a:t>
            </a:r>
          </a:p>
        </p:txBody>
      </p:sp>
      <p:pic>
        <p:nvPicPr>
          <p:cNvPr id="512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16113"/>
            <a:ext cx="4017963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avokutnik 11"/>
          <p:cNvSpPr/>
          <p:nvPr/>
        </p:nvSpPr>
        <p:spPr>
          <a:xfrm>
            <a:off x="4140200" y="4221163"/>
            <a:ext cx="4787900" cy="822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i="1">
                <a:latin typeface="Life L2" pitchFamily="18" charset="-18"/>
                <a:cs typeface="Times New Roman" pitchFamily="18" charset="0"/>
              </a:rPr>
              <a:t>Notes: Eligible deposits is the sum of MFI household and corporate</a:t>
            </a:r>
          </a:p>
          <a:p>
            <a:r>
              <a:rPr lang="en-GB" sz="1200" i="1">
                <a:latin typeface="Life L2" pitchFamily="18" charset="-18"/>
                <a:cs typeface="Times New Roman" pitchFamily="18" charset="0"/>
              </a:rPr>
              <a:t>deposits. Covered deposits applies the EC coverage ratio to eligible</a:t>
            </a:r>
          </a:p>
          <a:p>
            <a:r>
              <a:rPr lang="en-GB" sz="1200" i="1">
                <a:latin typeface="Life L2" pitchFamily="18" charset="-18"/>
                <a:cs typeface="Times New Roman" pitchFamily="18" charset="0"/>
              </a:rPr>
              <a:t>deposits. * DGS or IMF staff info at end-2011, ** Banking associations top up the mandatory scheme, hence coverage ratio is lower bound</a:t>
            </a:r>
          </a:p>
        </p:txBody>
      </p:sp>
      <p:sp>
        <p:nvSpPr>
          <p:cNvPr id="13" name="Rectangle 16"/>
          <p:cNvSpPr/>
          <p:nvPr/>
        </p:nvSpPr>
        <p:spPr>
          <a:xfrm>
            <a:off x="3643306" y="5072074"/>
            <a:ext cx="5786438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i="1" dirty="0">
                <a:latin typeface="Life L2" pitchFamily="18" charset="-18"/>
                <a:cs typeface="Times New Roman" pitchFamily="18" charset="0"/>
              </a:rPr>
              <a:t>Source: IMF Country Report No. 13/66 Technical Note on Deposit Insurance</a:t>
            </a:r>
          </a:p>
        </p:txBody>
      </p:sp>
      <p:sp>
        <p:nvSpPr>
          <p:cNvPr id="51209" name="TekstniOkvir 13"/>
          <p:cNvSpPr txBox="1">
            <a:spLocks noChangeArrowheads="1"/>
          </p:cNvSpPr>
          <p:nvPr/>
        </p:nvSpPr>
        <p:spPr bwMode="auto">
          <a:xfrm>
            <a:off x="3527425" y="5300663"/>
            <a:ext cx="56165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2075" eaLnBrk="0" hangingPunct="0">
              <a:lnSpc>
                <a:spcPct val="80000"/>
              </a:lnSpc>
              <a:buClr>
                <a:srgbClr val="3783FF"/>
              </a:buClr>
              <a:buSzPct val="123000"/>
            </a:pPr>
            <a:r>
              <a:rPr lang="en-GB" sz="1600" b="1">
                <a:solidFill>
                  <a:srgbClr val="5F5F5F"/>
                </a:solidFill>
                <a:latin typeface="Life L2" pitchFamily="18" charset="-18"/>
              </a:rPr>
              <a:t>Insured deposits and DGS funds in Croatia, End 2012 </a:t>
            </a:r>
          </a:p>
        </p:txBody>
      </p:sp>
      <p:sp>
        <p:nvSpPr>
          <p:cNvPr id="15" name="Pravokutnik 14"/>
          <p:cNvSpPr/>
          <p:nvPr/>
        </p:nvSpPr>
        <p:spPr>
          <a:xfrm>
            <a:off x="4211638" y="5589588"/>
            <a:ext cx="4572000" cy="5492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000" dirty="0">
                <a:latin typeface="+mj-lt"/>
                <a:cs typeface="Times New Roman" pitchFamily="18" charset="0"/>
              </a:rPr>
              <a:t>Eligible deposits/GDP	0.86</a:t>
            </a:r>
          </a:p>
          <a:p>
            <a:pPr>
              <a:defRPr/>
            </a:pPr>
            <a:r>
              <a:rPr lang="en-US" sz="1000" dirty="0">
                <a:latin typeface="+mj-lt"/>
                <a:cs typeface="Times New Roman" pitchFamily="18" charset="0"/>
              </a:rPr>
              <a:t>Covered deposits/GDP	0.44</a:t>
            </a:r>
          </a:p>
          <a:p>
            <a:pPr>
              <a:defRPr/>
            </a:pPr>
            <a:r>
              <a:rPr lang="en-US" sz="1000" dirty="0" err="1">
                <a:latin typeface="+mj-lt"/>
                <a:cs typeface="Times New Roman" pitchFamily="18" charset="0"/>
              </a:rPr>
              <a:t>DGS</a:t>
            </a:r>
            <a:r>
              <a:rPr lang="en-US" sz="1000" dirty="0">
                <a:latin typeface="+mj-lt"/>
                <a:cs typeface="Times New Roman" pitchFamily="18" charset="0"/>
              </a:rPr>
              <a:t> fund size/GDP	1.21</a:t>
            </a:r>
          </a:p>
        </p:txBody>
      </p:sp>
      <p:sp>
        <p:nvSpPr>
          <p:cNvPr id="16" name="Rectangle 16"/>
          <p:cNvSpPr/>
          <p:nvPr/>
        </p:nvSpPr>
        <p:spPr>
          <a:xfrm>
            <a:off x="4140200" y="6092825"/>
            <a:ext cx="4824413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i="1">
                <a:latin typeface="Life L2" pitchFamily="18" charset="-18"/>
                <a:cs typeface="Times New Roman" pitchFamily="18" charset="0"/>
              </a:rPr>
              <a:t>Source: State agency for Deposit Insurance and bank</a:t>
            </a:r>
          </a:p>
          <a:p>
            <a:r>
              <a:rPr lang="en-GB" sz="1200" i="1">
                <a:latin typeface="Life L2" pitchFamily="18" charset="-18"/>
                <a:cs typeface="Times New Roman" pitchFamily="18" charset="0"/>
              </a:rPr>
              <a:t> Rehabilitation, C</a:t>
            </a:r>
            <a:r>
              <a:rPr lang="en-GB" sz="1100" i="1">
                <a:latin typeface="Life L2" pitchFamily="18" charset="-18"/>
                <a:cs typeface="Times New Roman" pitchFamily="18" charset="0"/>
              </a:rPr>
              <a:t>roatian Bureau of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smtClean="0">
                <a:solidFill>
                  <a:srgbClr val="5F5F5F"/>
                </a:solidFill>
              </a:rPr>
              <a:t>To conclude</a:t>
            </a: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1773238"/>
            <a:ext cx="403860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1557338"/>
            <a:ext cx="421005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smtClean="0">
                <a:solidFill>
                  <a:srgbClr val="5F5F5F"/>
                </a:solidFill>
              </a:rPr>
              <a:t>To conclude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362950" cy="4530725"/>
          </a:xfrm>
        </p:spPr>
        <p:txBody>
          <a:bodyPr/>
          <a:lstStyle/>
          <a:p>
            <a:pPr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Setting up the BU will take time and effort</a:t>
            </a:r>
            <a:r>
              <a:rPr lang="hr-H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defRPr/>
            </a:pP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Croatia is very supportive of setting up the BU, but</a:t>
            </a:r>
            <a:r>
              <a:rPr lang="hr-H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BU is currently set in such a way to increase the option value of waiting for non-euro member states</a:t>
            </a:r>
            <a:r>
              <a:rPr lang="hr-H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Postponing the decision a bit doesn’t entail high costs, but making the decision now potentially does. </a:t>
            </a: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 could make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SSM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membership for non euro area members more attractive</a:t>
            </a:r>
            <a:r>
              <a:rPr lang="hr-H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defRPr/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ccess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to resolution funds (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use </a:t>
            </a:r>
            <a:r>
              <a:rPr lang="hr-H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BoP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assistance </a:t>
            </a:r>
            <a:r>
              <a:rPr lang="hr-H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could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useful substitute) or liquidity assistance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hr-H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level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playing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field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when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comes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to </a:t>
            </a:r>
            <a:r>
              <a:rPr lang="hr-H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deposit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insurance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hr-HR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>
              <a:defRPr/>
            </a:pPr>
            <a:r>
              <a:rPr lang="hr-HR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Overall</a:t>
            </a:r>
            <a:r>
              <a:rPr lang="hr-H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, more </a:t>
            </a:r>
            <a:r>
              <a:rPr lang="hr-HR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complete</a:t>
            </a:r>
            <a:r>
              <a:rPr lang="hr-H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hr-HR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BU</a:t>
            </a:r>
            <a:r>
              <a:rPr lang="hr-H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is more </a:t>
            </a:r>
            <a:r>
              <a:rPr lang="hr-HR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attractive</a:t>
            </a:r>
            <a:r>
              <a:rPr lang="hr-H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hr-HR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than</a:t>
            </a:r>
            <a:r>
              <a:rPr lang="hr-H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hr-HR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an</a:t>
            </a:r>
            <a:r>
              <a:rPr lang="hr-H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hr-HR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incomplete</a:t>
            </a:r>
            <a:r>
              <a:rPr lang="hr-H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one! 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smtClean="0"/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mtClean="0"/>
          </a:p>
          <a:p>
            <a:endParaRPr lang="hr-HR" smtClean="0"/>
          </a:p>
          <a:p>
            <a:endParaRPr lang="hr-HR" smtClean="0"/>
          </a:p>
          <a:p>
            <a:pPr algn="ctr">
              <a:buFont typeface="Wingdings" pitchFamily="2" charset="2"/>
              <a:buNone/>
            </a:pPr>
            <a:r>
              <a:rPr lang="hr-HR" sz="4000" smtClean="0"/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008063"/>
          </a:xfrm>
        </p:spPr>
        <p:txBody>
          <a:bodyPr/>
          <a:lstStyle/>
          <a:p>
            <a:pPr eaLnBrk="1" hangingPunct="1"/>
            <a:r>
              <a:rPr lang="en-GB" sz="3000" b="1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Overall</a:t>
            </a:r>
            <a:r>
              <a:rPr lang="hr-HR" sz="3000" b="1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-</a:t>
            </a:r>
            <a:r>
              <a:rPr lang="en-GB" sz="3000" b="1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stagnation in lending, </a:t>
            </a:r>
            <a:r>
              <a:rPr lang="hr-HR" sz="3000" b="1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but </a:t>
            </a:r>
            <a:r>
              <a:rPr lang="en-GB" sz="3000" b="1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large differences between the </a:t>
            </a:r>
            <a:r>
              <a:rPr lang="hr-HR" sz="3000" b="1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Euro zone </a:t>
            </a:r>
            <a:r>
              <a:rPr lang="en-GB" sz="3000" b="1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countries</a:t>
            </a:r>
          </a:p>
        </p:txBody>
      </p:sp>
      <p:sp>
        <p:nvSpPr>
          <p:cNvPr id="18436" name="Pravokutnik 6"/>
          <p:cNvSpPr>
            <a:spLocks noChangeArrowheads="1"/>
          </p:cNvSpPr>
          <p:nvPr/>
        </p:nvSpPr>
        <p:spPr bwMode="auto">
          <a:xfrm>
            <a:off x="2071670" y="1785926"/>
            <a:ext cx="39925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92075" eaLnBrk="0" hangingPunct="0">
              <a:lnSpc>
                <a:spcPct val="80000"/>
              </a:lnSpc>
              <a:buClr>
                <a:srgbClr val="3783FF"/>
              </a:buClr>
              <a:buSzPct val="123000"/>
            </a:pPr>
            <a:r>
              <a:rPr lang="en-GB" sz="1600" b="1" dirty="0">
                <a:solidFill>
                  <a:srgbClr val="5F5F5F"/>
                </a:solidFill>
                <a:latin typeface="Life L2" pitchFamily="18" charset="-18"/>
              </a:rPr>
              <a:t>Cumulative credit growth 9.2008-7.2013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428860" y="5572140"/>
            <a:ext cx="3960813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 eaLnBrk="0" hangingPunct="0">
              <a:buClr>
                <a:srgbClr val="3783FF"/>
              </a:buClr>
              <a:buSzPct val="123000"/>
            </a:pPr>
            <a:r>
              <a:rPr lang="en-GB" sz="1200" i="1" dirty="0" smtClean="0">
                <a:latin typeface="Life L2" pitchFamily="18" charset="-18"/>
                <a:cs typeface="Times New Roman" pitchFamily="18" charset="0"/>
              </a:rPr>
              <a:t>Source</a:t>
            </a:r>
            <a:r>
              <a:rPr lang="en-GB" sz="1200" i="1" dirty="0">
                <a:latin typeface="Life L2" pitchFamily="18" charset="-18"/>
                <a:cs typeface="Times New Roman" pitchFamily="18" charset="0"/>
              </a:rPr>
              <a:t>: </a:t>
            </a:r>
            <a:r>
              <a:rPr lang="en-GB" sz="1200" i="1" dirty="0" smtClean="0">
                <a:latin typeface="Life L2" pitchFamily="18" charset="-18"/>
                <a:cs typeface="Times New Roman" pitchFamily="18" charset="0"/>
              </a:rPr>
              <a:t>ECB</a:t>
            </a:r>
            <a:r>
              <a:rPr lang="hr-HR" sz="1200" i="1" dirty="0" smtClean="0">
                <a:latin typeface="Life L2" pitchFamily="18" charset="-18"/>
                <a:cs typeface="Times New Roman" pitchFamily="18" charset="0"/>
              </a:rPr>
              <a:t> and CNB</a:t>
            </a:r>
            <a:r>
              <a:rPr lang="en-GB" sz="1200" i="1" dirty="0" smtClean="0">
                <a:latin typeface="Life L2" pitchFamily="18" charset="-18"/>
                <a:cs typeface="Times New Roman" pitchFamily="18" charset="0"/>
              </a:rPr>
              <a:t>.</a:t>
            </a:r>
            <a:endParaRPr lang="en-GB" sz="1200" i="1" dirty="0">
              <a:latin typeface="Life L2" pitchFamily="18" charset="-18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285992"/>
            <a:ext cx="5382124" cy="32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5F5F5F"/>
                </a:solidFill>
              </a:rPr>
              <a:t>Banks’ asset</a:t>
            </a:r>
            <a:r>
              <a:rPr lang="hr-HR" b="1" dirty="0" smtClean="0">
                <a:solidFill>
                  <a:srgbClr val="5F5F5F"/>
                </a:solidFill>
              </a:rPr>
              <a:t>s</a:t>
            </a:r>
            <a:r>
              <a:rPr lang="en-GB" b="1" dirty="0" smtClean="0">
                <a:solidFill>
                  <a:srgbClr val="5F5F5F"/>
                </a:solidFill>
              </a:rPr>
              <a:t> structure and market disintegration in the euro area</a:t>
            </a:r>
            <a:endParaRPr lang="en-GB" dirty="0" smtClean="0"/>
          </a:p>
        </p:txBody>
      </p:sp>
      <p:sp>
        <p:nvSpPr>
          <p:cNvPr id="20482" name="Rezervirano mjesto sadržaja 2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8291513" cy="4277072"/>
          </a:xfrm>
        </p:spPr>
        <p:txBody>
          <a:bodyPr/>
          <a:lstStyle/>
          <a:p>
            <a:r>
              <a:rPr lang="en-US" sz="22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Data on lending show that financial markets became increasingly fragmented.</a:t>
            </a:r>
          </a:p>
          <a:p>
            <a:endParaRPr lang="en-US" sz="22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Moreover, banks in Euro area increased share of domestic bonds holdings with the bulk of domestic bonds purchases referring to Government bonds.</a:t>
            </a:r>
          </a:p>
          <a:p>
            <a:endParaRPr lang="en-US" sz="22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Government bonds, on one hand, seemed like a reasonable (CAR supporting) investment in the period of high risk aversion,  credit risk increase and low private sector demand.</a:t>
            </a:r>
          </a:p>
          <a:p>
            <a:endParaRPr lang="en-US" sz="22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However, such an increasing exposure towards domestic governments further strengthened the link between banks and sovereigns.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791369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solidFill>
                  <a:srgbClr val="5F5F5F"/>
                </a:solidFill>
              </a:rPr>
              <a:t>Increasing home (government) bias in Euro zone</a:t>
            </a:r>
            <a:r>
              <a:rPr lang="hr-HR" sz="3000" b="1" dirty="0" smtClean="0">
                <a:solidFill>
                  <a:srgbClr val="5F5F5F"/>
                </a:solidFill>
              </a:rPr>
              <a:t> </a:t>
            </a:r>
            <a:r>
              <a:rPr lang="hr-HR" sz="3000" b="1" dirty="0" err="1" smtClean="0">
                <a:solidFill>
                  <a:srgbClr val="5F5F5F"/>
                </a:solidFill>
              </a:rPr>
              <a:t>and</a:t>
            </a:r>
            <a:r>
              <a:rPr lang="hr-HR" sz="3000" b="1" dirty="0" smtClean="0">
                <a:solidFill>
                  <a:srgbClr val="5F5F5F"/>
                </a:solidFill>
              </a:rPr>
              <a:t> Croatia</a:t>
            </a:r>
            <a:endParaRPr lang="en-US" sz="3000" b="1" dirty="0" smtClean="0">
              <a:solidFill>
                <a:srgbClr val="5F5F5F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79388" y="5805488"/>
            <a:ext cx="1403350" cy="184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 eaLnBrk="0" hangingPunct="0">
              <a:buClr>
                <a:srgbClr val="3783FF"/>
              </a:buClr>
              <a:buSzPct val="123000"/>
            </a:pPr>
            <a:r>
              <a:rPr lang="en-GB" sz="1200" i="1">
                <a:latin typeface="Life L2" pitchFamily="18" charset="-18"/>
                <a:cs typeface="Times New Roman" pitchFamily="18" charset="0"/>
              </a:rPr>
              <a:t>Source: ECB.</a:t>
            </a:r>
          </a:p>
        </p:txBody>
      </p:sp>
      <p:sp>
        <p:nvSpPr>
          <p:cNvPr id="21507" name="Text Box 233"/>
          <p:cNvSpPr txBox="1">
            <a:spLocks noChangeArrowheads="1"/>
          </p:cNvSpPr>
          <p:nvPr/>
        </p:nvSpPr>
        <p:spPr bwMode="auto">
          <a:xfrm>
            <a:off x="4427538" y="1773238"/>
            <a:ext cx="4319587" cy="48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>
            <a:spAutoFit/>
          </a:bodyPr>
          <a:lstStyle/>
          <a:p>
            <a:pPr marL="92075" eaLnBrk="0" hangingPunct="0">
              <a:lnSpc>
                <a:spcPct val="80000"/>
              </a:lnSpc>
              <a:buClr>
                <a:srgbClr val="3783FF"/>
              </a:buClr>
              <a:buSzPct val="123000"/>
            </a:pPr>
            <a:r>
              <a:rPr lang="en-GB" sz="1600" b="1" dirty="0">
                <a:solidFill>
                  <a:srgbClr val="5F5F5F"/>
                </a:solidFill>
                <a:latin typeface="Life L2" pitchFamily="18" charset="-18"/>
              </a:rPr>
              <a:t>Government Securities / (Government Securities + Loans to private sector)</a:t>
            </a:r>
            <a:endParaRPr lang="en-GB" sz="1400" b="1" dirty="0">
              <a:solidFill>
                <a:srgbClr val="5F5F5F"/>
              </a:solidFill>
              <a:latin typeface="Life L2" pitchFamily="18" charset="-18"/>
            </a:endParaRPr>
          </a:p>
        </p:txBody>
      </p:sp>
      <p:sp>
        <p:nvSpPr>
          <p:cNvPr id="21508" name="Pravokutnik 8"/>
          <p:cNvSpPr>
            <a:spLocks noChangeArrowheads="1"/>
          </p:cNvSpPr>
          <p:nvPr/>
        </p:nvSpPr>
        <p:spPr bwMode="auto">
          <a:xfrm>
            <a:off x="179388" y="1844675"/>
            <a:ext cx="30353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92075" eaLnBrk="0" hangingPunct="0">
              <a:lnSpc>
                <a:spcPct val="80000"/>
              </a:lnSpc>
              <a:buClr>
                <a:srgbClr val="3783FF"/>
              </a:buClr>
              <a:buSzPct val="123000"/>
            </a:pPr>
            <a:r>
              <a:rPr lang="en-GB" sz="1600" b="1" dirty="0">
                <a:solidFill>
                  <a:srgbClr val="5F5F5F"/>
                </a:solidFill>
                <a:latin typeface="Life L2" pitchFamily="18" charset="-18"/>
              </a:rPr>
              <a:t>Domestic bonds to total bonds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14554"/>
            <a:ext cx="4286248" cy="28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2214554"/>
            <a:ext cx="4507603" cy="2857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A</a:t>
            </a:r>
            <a:r>
              <a:rPr lang="en-GB" b="1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sset</a:t>
            </a:r>
            <a:r>
              <a:rPr lang="en-GB" b="1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quality of European banks </a:t>
            </a:r>
            <a:r>
              <a:rPr lang="en-GB" b="1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continu</a:t>
            </a:r>
            <a:r>
              <a:rPr lang="hr-HR" b="1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ously</a:t>
            </a:r>
            <a:r>
              <a:rPr lang="hr-HR" b="1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hr-HR" b="1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declines</a:t>
            </a:r>
            <a:endParaRPr lang="en-GB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554" name="Rezervirano mjesto teksta 4"/>
          <p:cNvSpPr>
            <a:spLocks noGrp="1"/>
          </p:cNvSpPr>
          <p:nvPr>
            <p:ph type="body" sz="half" idx="3"/>
          </p:nvPr>
        </p:nvSpPr>
        <p:spPr>
          <a:xfrm>
            <a:off x="611560" y="1844824"/>
            <a:ext cx="8075612" cy="4530725"/>
          </a:xfrm>
        </p:spPr>
        <p:txBody>
          <a:bodyPr/>
          <a:lstStyle/>
          <a:p>
            <a:r>
              <a:rPr lang="en-GB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Non-performing loans </a:t>
            </a:r>
            <a:r>
              <a:rPr lang="hr-HR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continue</a:t>
            </a:r>
            <a:r>
              <a:rPr lang="hr-HR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to </a:t>
            </a:r>
            <a:r>
              <a:rPr lang="en-GB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increas</a:t>
            </a:r>
            <a:r>
              <a:rPr lang="hr-HR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e</a:t>
            </a:r>
            <a:r>
              <a:rPr lang="en-GB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making value adjustment costs decrease unlikely</a:t>
            </a:r>
            <a:r>
              <a:rPr lang="hr-HR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.</a:t>
            </a:r>
            <a:endParaRPr lang="en-GB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endParaRPr lang="en-GB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r>
              <a:rPr lang="en-GB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Besides </a:t>
            </a:r>
            <a:r>
              <a:rPr lang="en-GB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NPLs</a:t>
            </a:r>
            <a:r>
              <a:rPr lang="en-GB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increase, value adjustment costs rise </a:t>
            </a:r>
            <a:r>
              <a:rPr lang="hr-HR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due</a:t>
            </a:r>
            <a:r>
              <a:rPr lang="hr-HR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to a</a:t>
            </a:r>
            <a:r>
              <a:rPr lang="en-GB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need to further provision the existing </a:t>
            </a:r>
            <a:r>
              <a:rPr lang="en-GB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NPLs</a:t>
            </a:r>
            <a:r>
              <a:rPr lang="en-GB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.</a:t>
            </a:r>
          </a:p>
          <a:p>
            <a:endParaRPr lang="en-GB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r>
              <a:rPr lang="en-GB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U</a:t>
            </a:r>
            <a:r>
              <a:rPr lang="hr-HR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S</a:t>
            </a:r>
            <a:r>
              <a:rPr lang="en-GB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in </a:t>
            </a:r>
            <a:r>
              <a:rPr lang="hr-HR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a </a:t>
            </a:r>
            <a:r>
              <a:rPr lang="hr-HR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better</a:t>
            </a:r>
            <a:r>
              <a:rPr lang="hr-HR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shape</a:t>
            </a:r>
            <a:r>
              <a:rPr lang="hr-HR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.</a:t>
            </a:r>
            <a:endParaRPr lang="en-GB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pPr>
              <a:buFont typeface="Wingdings" pitchFamily="2" charset="2"/>
              <a:buNone/>
            </a:pPr>
            <a:endParaRPr lang="en-GB" dirty="0" smtClean="0"/>
          </a:p>
          <a:p>
            <a:r>
              <a:rPr lang="hr-HR" dirty="0" smtClean="0"/>
              <a:t>In Croatia, NPL coverage is lower, but the proportion of recognized NPLs is higher comapred with peers.</a:t>
            </a:r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slov 4"/>
          <p:cNvSpPr>
            <a:spLocks noGrp="1"/>
          </p:cNvSpPr>
          <p:nvPr>
            <p:ph type="title"/>
          </p:nvPr>
        </p:nvSpPr>
        <p:spPr>
          <a:xfrm>
            <a:off x="492125" y="381000"/>
            <a:ext cx="8229600" cy="815752"/>
          </a:xfrm>
        </p:spPr>
        <p:txBody>
          <a:bodyPr/>
          <a:lstStyle/>
          <a:p>
            <a:pPr eaLnBrk="1" hangingPunct="1"/>
            <a:r>
              <a:rPr lang="hr-HR" b="1" dirty="0" smtClean="0">
                <a:solidFill>
                  <a:srgbClr val="5F5F5F"/>
                </a:solidFill>
              </a:rPr>
              <a:t>A</a:t>
            </a:r>
            <a:r>
              <a:rPr lang="en-GB" b="1" dirty="0" err="1" smtClean="0">
                <a:solidFill>
                  <a:srgbClr val="5F5F5F"/>
                </a:solidFill>
              </a:rPr>
              <a:t>sset</a:t>
            </a:r>
            <a:r>
              <a:rPr lang="en-GB" b="1" dirty="0" smtClean="0">
                <a:solidFill>
                  <a:srgbClr val="5F5F5F"/>
                </a:solidFill>
              </a:rPr>
              <a:t> quality</a:t>
            </a:r>
          </a:p>
        </p:txBody>
      </p:sp>
      <p:sp>
        <p:nvSpPr>
          <p:cNvPr id="24578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CEA372-D6BA-41F4-9802-6376ED4DBC4D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24579" name="TekstniOkvir 10"/>
          <p:cNvSpPr txBox="1">
            <a:spLocks noChangeArrowheads="1"/>
          </p:cNvSpPr>
          <p:nvPr/>
        </p:nvSpPr>
        <p:spPr bwMode="auto">
          <a:xfrm>
            <a:off x="4787900" y="1700213"/>
            <a:ext cx="36957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2075" eaLnBrk="0" hangingPunct="0">
              <a:lnSpc>
                <a:spcPct val="80000"/>
              </a:lnSpc>
              <a:buClr>
                <a:srgbClr val="3783FF"/>
              </a:buClr>
              <a:buSzPct val="123000"/>
            </a:pPr>
            <a:r>
              <a:rPr lang="en-GB" sz="1600" b="1">
                <a:solidFill>
                  <a:srgbClr val="5F5F5F"/>
                </a:solidFill>
                <a:latin typeface="Life L2" pitchFamily="18" charset="-18"/>
              </a:rPr>
              <a:t>Non-performing loans coverage</a:t>
            </a:r>
          </a:p>
        </p:txBody>
      </p:sp>
      <p:sp>
        <p:nvSpPr>
          <p:cNvPr id="24580" name="TekstniOkvir 11"/>
          <p:cNvSpPr txBox="1">
            <a:spLocks noChangeArrowheads="1"/>
          </p:cNvSpPr>
          <p:nvPr/>
        </p:nvSpPr>
        <p:spPr bwMode="auto">
          <a:xfrm>
            <a:off x="179388" y="1773238"/>
            <a:ext cx="39211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2075" eaLnBrk="0" hangingPunct="0">
              <a:lnSpc>
                <a:spcPct val="80000"/>
              </a:lnSpc>
              <a:buClr>
                <a:srgbClr val="3783FF"/>
              </a:buClr>
              <a:buSzPct val="123000"/>
            </a:pPr>
            <a:r>
              <a:rPr lang="en-GB" sz="1600" b="1">
                <a:solidFill>
                  <a:srgbClr val="5F5F5F"/>
                </a:solidFill>
                <a:latin typeface="Life L2" pitchFamily="18" charset="-18"/>
              </a:rPr>
              <a:t>Bank Non-performing loans ratio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107950" y="5084763"/>
            <a:ext cx="5003800" cy="6397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i="1" dirty="0">
                <a:latin typeface="+mj-lt"/>
                <a:cs typeface="Times New Roman" pitchFamily="18" charset="0"/>
              </a:rPr>
              <a:t>Source: IMF, </a:t>
            </a:r>
            <a:r>
              <a:rPr lang="en-US" sz="1200" i="1" dirty="0" err="1">
                <a:latin typeface="+mj-lt"/>
                <a:cs typeface="Times New Roman" pitchFamily="18" charset="0"/>
              </a:rPr>
              <a:t>FSI</a:t>
            </a:r>
            <a:r>
              <a:rPr lang="en-US" sz="1200" i="1" dirty="0">
                <a:latin typeface="+mj-lt"/>
                <a:cs typeface="Times New Roman" pitchFamily="18" charset="0"/>
              </a:rPr>
              <a:t>, (bank assets) weighted averages</a:t>
            </a:r>
          </a:p>
          <a:p>
            <a:pPr>
              <a:defRPr/>
            </a:pPr>
            <a:r>
              <a:rPr lang="en-US" sz="1200" i="1" dirty="0">
                <a:latin typeface="+mj-lt"/>
                <a:cs typeface="Times New Roman" pitchFamily="18" charset="0"/>
              </a:rPr>
              <a:t>Note: </a:t>
            </a:r>
            <a:r>
              <a:rPr lang="en-US" sz="1200" i="1" dirty="0" err="1">
                <a:latin typeface="+mj-lt"/>
                <a:cs typeface="Times New Roman" pitchFamily="18" charset="0"/>
              </a:rPr>
              <a:t>CEE</a:t>
            </a:r>
            <a:r>
              <a:rPr lang="en-US" sz="1200" i="1" dirty="0">
                <a:latin typeface="+mj-lt"/>
                <a:cs typeface="Times New Roman" pitchFamily="18" charset="0"/>
              </a:rPr>
              <a:t> countries: Bulgaria, Croatia, Czech Republic, Estonia, Hungary, Latvia, Lithuania, Poland, Romania, Slovak Republic, Slovenia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14554"/>
            <a:ext cx="4357686" cy="27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214554"/>
            <a:ext cx="4426372" cy="27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slov 1"/>
          <p:cNvSpPr>
            <a:spLocks noGrp="1"/>
          </p:cNvSpPr>
          <p:nvPr>
            <p:ph type="title"/>
          </p:nvPr>
        </p:nvSpPr>
        <p:spPr>
          <a:xfrm>
            <a:off x="492125" y="381000"/>
            <a:ext cx="8229600" cy="815752"/>
          </a:xfrm>
        </p:spPr>
        <p:txBody>
          <a:bodyPr/>
          <a:lstStyle/>
          <a:p>
            <a:r>
              <a:rPr lang="en-GB" b="1" dirty="0" smtClean="0">
                <a:solidFill>
                  <a:srgbClr val="5F5F5F"/>
                </a:solidFill>
              </a:rPr>
              <a:t>Bank performance</a:t>
            </a:r>
            <a:endParaRPr lang="en-GB" dirty="0" smtClean="0"/>
          </a:p>
        </p:txBody>
      </p:sp>
      <p:sp>
        <p:nvSpPr>
          <p:cNvPr id="25602" name="Rezervirano mjesto teksta 4"/>
          <p:cNvSpPr>
            <a:spLocks noGrp="1"/>
          </p:cNvSpPr>
          <p:nvPr>
            <p:ph type="body" sz="half" idx="3"/>
          </p:nvPr>
        </p:nvSpPr>
        <p:spPr>
          <a:xfrm>
            <a:off x="468313" y="1600200"/>
            <a:ext cx="8218487" cy="4530725"/>
          </a:xfrm>
        </p:spPr>
        <p:txBody>
          <a:bodyPr/>
          <a:lstStyle/>
          <a:p>
            <a:r>
              <a:rPr lang="en-GB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Bank earnings in Europe strongly affected by deteriorating assets while in US provisions are decreasing and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,</a:t>
            </a:r>
            <a:r>
              <a:rPr lang="en-GB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thus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,</a:t>
            </a:r>
            <a:r>
              <a:rPr lang="en-GB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even supporting the earnings.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Accounting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/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provisioning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standards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?</a:t>
            </a:r>
            <a:endParaRPr lang="en-GB" sz="18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endParaRPr lang="en-GB" sz="18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Double impact of rising Non-performing loans: value adjustment costs increase and interest income decline.</a:t>
            </a:r>
          </a:p>
          <a:p>
            <a:endParaRPr lang="en-GB" sz="18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US banks operating with lower operating profitability but with assets of higher quality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,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and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with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less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hr-HR" sz="1800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leverage</a:t>
            </a:r>
            <a:r>
              <a:rPr lang="hr-HR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,</a:t>
            </a:r>
            <a:r>
              <a:rPr lang="en-GB" sz="18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have more credit potential.</a:t>
            </a:r>
            <a:endParaRPr lang="hr-HR" sz="18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endParaRPr lang="en-GB" sz="18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r>
              <a:rPr lang="hr-HR" sz="1800" dirty="0" smtClean="0"/>
              <a:t>Croatian banks fared well in most of the crisis period; however, prolonged recession started to weight in on the banks performance. Credit risk materialisation plays increasing role in banking with interest income starting to suffer.</a:t>
            </a: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Life L2"/>
        <a:ea typeface=""/>
        <a:cs typeface=""/>
      </a:majorFont>
      <a:minorFont>
        <a:latin typeface="Life L2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3057</TotalTime>
  <Words>2278</Words>
  <Application>Microsoft Office PowerPoint</Application>
  <PresentationFormat>Prikaz na zaslonu (4:3)</PresentationFormat>
  <Paragraphs>247</Paragraphs>
  <Slides>35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35</vt:i4>
      </vt:variant>
    </vt:vector>
  </HeadingPairs>
  <TitlesOfParts>
    <vt:vector size="36" baseType="lpstr">
      <vt:lpstr>Level</vt:lpstr>
      <vt:lpstr>Banking in Europe: What went wrong, and how to fix it?</vt:lpstr>
      <vt:lpstr>Structure of the presentation</vt:lpstr>
      <vt:lpstr>Credit activity across the Euro area</vt:lpstr>
      <vt:lpstr>Overall - stagnation in lending, but large differences between the Euro zone countries</vt:lpstr>
      <vt:lpstr>Banks’ assets structure and market disintegration in the euro area</vt:lpstr>
      <vt:lpstr>Increasing home (government) bias in Euro zone and Croatia</vt:lpstr>
      <vt:lpstr>Asset quality of European banks continuously declines</vt:lpstr>
      <vt:lpstr>Asset quality</vt:lpstr>
      <vt:lpstr>Bank performance</vt:lpstr>
      <vt:lpstr>Bank performance indicators</vt:lpstr>
      <vt:lpstr>CAR in Europe relatively high,  but also high leverage!?</vt:lpstr>
      <vt:lpstr>CAR in Europe is improving, but without corresponding decline in leverage</vt:lpstr>
      <vt:lpstr>Costs of financial aid in the EU  2008-2011: costly crisis</vt:lpstr>
      <vt:lpstr>Costs of support to financial system   2008-2011</vt:lpstr>
      <vt:lpstr>Significant risks remain</vt:lpstr>
      <vt:lpstr>Capital ratios are sensitive to NPL coverage</vt:lpstr>
      <vt:lpstr>European banks remain reliant on whole-sale funding (ECB)</vt:lpstr>
      <vt:lpstr>With little new capital, euro area banks remain reliant on whole-sale funds (ECB)</vt:lpstr>
      <vt:lpstr>CEE: unlike in the euro-area,  higher LTDR – more deleveraging</vt:lpstr>
      <vt:lpstr>Banking union</vt:lpstr>
      <vt:lpstr>BU architecture </vt:lpstr>
      <vt:lpstr>Link between weak banks and weak sovereigns</vt:lpstr>
      <vt:lpstr>Single supervisory mechanism, banking union and the EU</vt:lpstr>
      <vt:lpstr>BU advantages in general</vt:lpstr>
      <vt:lpstr>Advantages for non-euro countries?</vt:lpstr>
      <vt:lpstr>Challenges of SSM participation for non-euro area country</vt:lpstr>
      <vt:lpstr>Challenges of SSM participation for non-euro area country (2)</vt:lpstr>
      <vt:lpstr>SSM timeline</vt:lpstr>
      <vt:lpstr>Balance Sheet Assessment</vt:lpstr>
      <vt:lpstr>What about other two pillars?</vt:lpstr>
      <vt:lpstr>Deposit guarantee scheme harmonization </vt:lpstr>
      <vt:lpstr>Differences in DGS among countries</vt:lpstr>
      <vt:lpstr>To conclude</vt:lpstr>
      <vt:lpstr>To conclude</vt:lpstr>
      <vt:lpstr>PowerPointova prezentacija</vt:lpstr>
    </vt:vector>
  </TitlesOfParts>
  <Company>HNB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Romana Sinković</dc:creator>
  <cp:lastModifiedBy>Boris Vujčić</cp:lastModifiedBy>
  <cp:revision>264</cp:revision>
  <dcterms:created xsi:type="dcterms:W3CDTF">2004-06-09T08:54:16Z</dcterms:created>
  <dcterms:modified xsi:type="dcterms:W3CDTF">2013-10-07T17:26:36Z</dcterms:modified>
</cp:coreProperties>
</file>