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1" r:id="rId4"/>
    <p:sldId id="260" r:id="rId5"/>
    <p:sldId id="261" r:id="rId6"/>
    <p:sldId id="264" r:id="rId7"/>
    <p:sldId id="262" r:id="rId8"/>
    <p:sldId id="265" r:id="rId9"/>
    <p:sldId id="266" r:id="rId10"/>
    <p:sldId id="269" r:id="rId11"/>
    <p:sldId id="267" r:id="rId12"/>
    <p:sldId id="263" r:id="rId13"/>
    <p:sldId id="272" r:id="rId14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3032"/>
    <a:srgbClr val="99F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57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bs-Latn-BA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.</c:v>
                </c:pt>
              </c:strCache>
            </c:strRef>
          </c:tx>
          <c:spPr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explosion val="8"/>
          <c:dPt>
            <c:idx val="0"/>
            <c:explosion val="9"/>
          </c:dPt>
          <c:dPt>
            <c:idx val="1"/>
            <c:explosion val="18"/>
          </c:dPt>
          <c:dPt>
            <c:idx val="2"/>
            <c:explosion val="16"/>
          </c:dPt>
          <c:dPt>
            <c:idx val="3"/>
            <c:explosion val="18"/>
          </c:dPt>
          <c:cat>
            <c:strRef>
              <c:f>Sheet1!$A$2:$A$5</c:f>
              <c:strCache>
                <c:ptCount val="4"/>
                <c:pt idx="0">
                  <c:v>ZGRADE</c:v>
                </c:pt>
                <c:pt idx="1">
                  <c:v>USLUGE</c:v>
                </c:pt>
                <c:pt idx="2">
                  <c:v>INDUSTRIJA  </c:v>
                </c:pt>
                <c:pt idx="3">
                  <c:v>TRANSPORT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58</c:v>
                </c:pt>
                <c:pt idx="1">
                  <c:v>6.98</c:v>
                </c:pt>
                <c:pt idx="2">
                  <c:v>20.16</c:v>
                </c:pt>
                <c:pt idx="3">
                  <c:v>14.870000000000006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t"/>
      <c:layout/>
      <c:txPr>
        <a:bodyPr/>
        <a:lstStyle/>
        <a:p>
          <a:pPr>
            <a:defRPr sz="1600" b="1">
              <a:latin typeface="Tahoma" pitchFamily="34" charset="0"/>
              <a:ea typeface="Tahoma" pitchFamily="34" charset="0"/>
              <a:cs typeface="Tahoma" pitchFamily="34" charset="0"/>
            </a:defRPr>
          </a:pPr>
          <a:endParaRPr lang="sr-Latn-CS"/>
        </a:p>
      </c:txPr>
    </c:legend>
    <c:plotVisOnly val="1"/>
    <c:dispBlanksAs val="zero"/>
  </c:chart>
  <c:txPr>
    <a:bodyPr/>
    <a:lstStyle/>
    <a:p>
      <a:pPr>
        <a:defRPr sz="1800"/>
      </a:pPr>
      <a:endParaRPr lang="sr-Latn-CS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2550DD-268A-4772-9C5B-7922230260FB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5353D610-E983-4865-A700-F2035D6B7761}" type="pres">
      <dgm:prSet presAssocID="{202550DD-268A-4772-9C5B-7922230260FB}" presName="Name0" presStyleCnt="0">
        <dgm:presLayoutVars>
          <dgm:dir/>
          <dgm:animLvl val="lvl"/>
          <dgm:resizeHandles val="exact"/>
        </dgm:presLayoutVars>
      </dgm:prSet>
      <dgm:spPr/>
    </dgm:pt>
    <dgm:pt modelId="{178518D7-CB91-4E38-A3DC-66B2398FC672}" type="pres">
      <dgm:prSet presAssocID="{202550DD-268A-4772-9C5B-7922230260FB}" presName="dummy" presStyleCnt="0"/>
      <dgm:spPr/>
    </dgm:pt>
    <dgm:pt modelId="{97272967-FF1C-43A0-9431-B607AB991A56}" type="pres">
      <dgm:prSet presAssocID="{202550DD-268A-4772-9C5B-7922230260FB}" presName="linH" presStyleCnt="0"/>
      <dgm:spPr/>
    </dgm:pt>
    <dgm:pt modelId="{E8AE6082-8CF8-4A8F-A4E8-6504097309BA}" type="pres">
      <dgm:prSet presAssocID="{202550DD-268A-4772-9C5B-7922230260FB}" presName="padding1" presStyleCnt="0"/>
      <dgm:spPr/>
    </dgm:pt>
    <dgm:pt modelId="{08E1C44F-07EA-454B-922E-CFB233135F31}" type="pres">
      <dgm:prSet presAssocID="{202550DD-268A-4772-9C5B-7922230260FB}" presName="padding2" presStyleCnt="0"/>
      <dgm:spPr/>
    </dgm:pt>
    <dgm:pt modelId="{AD9C997D-73BC-4804-9B99-A819D072FED3}" type="pres">
      <dgm:prSet presAssocID="{202550DD-268A-4772-9C5B-7922230260FB}" presName="negArrow" presStyleCnt="0"/>
      <dgm:spPr/>
    </dgm:pt>
    <dgm:pt modelId="{B103268F-B141-4060-A83C-7EA0817DD3BA}" type="pres">
      <dgm:prSet presAssocID="{202550DD-268A-4772-9C5B-7922230260FB}" presName="backgroundArrow" presStyleLbl="node1" presStyleIdx="0" presStyleCnt="1" custLinFactNeighborX="-42898" custLinFactNeighborY="-16553"/>
      <dgm:spPr>
        <a:solidFill>
          <a:srgbClr val="C00000"/>
        </a:solidFill>
      </dgm:spPr>
    </dgm:pt>
  </dgm:ptLst>
  <dgm:cxnLst>
    <dgm:cxn modelId="{4FDD349E-7405-4B6B-BBF7-F038F186F31C}" type="presOf" srcId="{202550DD-268A-4772-9C5B-7922230260FB}" destId="{5353D610-E983-4865-A700-F2035D6B7761}" srcOrd="0" destOrd="0" presId="urn:microsoft.com/office/officeart/2005/8/layout/hProcess3"/>
    <dgm:cxn modelId="{22B17325-D5BE-4D01-9441-5C873913C797}" type="presParOf" srcId="{5353D610-E983-4865-A700-F2035D6B7761}" destId="{178518D7-CB91-4E38-A3DC-66B2398FC672}" srcOrd="0" destOrd="0" presId="urn:microsoft.com/office/officeart/2005/8/layout/hProcess3"/>
    <dgm:cxn modelId="{9DEB8BD1-0823-4507-8FF9-30267B3EDABE}" type="presParOf" srcId="{5353D610-E983-4865-A700-F2035D6B7761}" destId="{97272967-FF1C-43A0-9431-B607AB991A56}" srcOrd="1" destOrd="0" presId="urn:microsoft.com/office/officeart/2005/8/layout/hProcess3"/>
    <dgm:cxn modelId="{BA4E8774-01E7-446D-8F33-F7D21245968D}" type="presParOf" srcId="{97272967-FF1C-43A0-9431-B607AB991A56}" destId="{E8AE6082-8CF8-4A8F-A4E8-6504097309BA}" srcOrd="0" destOrd="0" presId="urn:microsoft.com/office/officeart/2005/8/layout/hProcess3"/>
    <dgm:cxn modelId="{1474EBE2-0E06-4959-B20A-2796D692A5E7}" type="presParOf" srcId="{97272967-FF1C-43A0-9431-B607AB991A56}" destId="{08E1C44F-07EA-454B-922E-CFB233135F31}" srcOrd="1" destOrd="0" presId="urn:microsoft.com/office/officeart/2005/8/layout/hProcess3"/>
    <dgm:cxn modelId="{C40E26B1-9803-41D3-B680-4842CF38446F}" type="presParOf" srcId="{97272967-FF1C-43A0-9431-B607AB991A56}" destId="{AD9C997D-73BC-4804-9B99-A819D072FED3}" srcOrd="2" destOrd="0" presId="urn:microsoft.com/office/officeart/2005/8/layout/hProcess3"/>
    <dgm:cxn modelId="{3CABC859-78D5-4435-A2DA-EB80FFC2B768}" type="presParOf" srcId="{97272967-FF1C-43A0-9431-B607AB991A56}" destId="{B103268F-B141-4060-A83C-7EA0817DD3BA}" srcOrd="3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103268F-B141-4060-A83C-7EA0817DD3BA}">
      <dsp:nvSpPr>
        <dsp:cNvPr id="0" name=""/>
        <dsp:cNvSpPr/>
      </dsp:nvSpPr>
      <dsp:spPr>
        <a:xfrm>
          <a:off x="0" y="0"/>
          <a:ext cx="839415" cy="432000"/>
        </a:xfrm>
        <a:prstGeom prst="rightArrow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s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9A2AF-6AE6-4A27-85FE-B46B34C535D3}" type="datetimeFigureOut">
              <a:rPr lang="sr-Latn-CS" smtClean="0"/>
              <a:pPr/>
              <a:t>14.10.2013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55C40-3C13-48B3-BD93-FEAAB724364D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s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9A2AF-6AE6-4A27-85FE-B46B34C535D3}" type="datetimeFigureOut">
              <a:rPr lang="sr-Latn-CS" smtClean="0"/>
              <a:pPr/>
              <a:t>14.10.2013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55C40-3C13-48B3-BD93-FEAAB724364D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s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9A2AF-6AE6-4A27-85FE-B46B34C535D3}" type="datetimeFigureOut">
              <a:rPr lang="sr-Latn-CS" smtClean="0"/>
              <a:pPr/>
              <a:t>14.10.2013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55C40-3C13-48B3-BD93-FEAAB724364D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s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9A2AF-6AE6-4A27-85FE-B46B34C535D3}" type="datetimeFigureOut">
              <a:rPr lang="sr-Latn-CS" smtClean="0"/>
              <a:pPr/>
              <a:t>14.10.2013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55C40-3C13-48B3-BD93-FEAAB724364D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9A2AF-6AE6-4A27-85FE-B46B34C535D3}" type="datetimeFigureOut">
              <a:rPr lang="sr-Latn-CS" smtClean="0"/>
              <a:pPr/>
              <a:t>14.10.2013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55C40-3C13-48B3-BD93-FEAAB724364D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s-Latn-B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s-Latn-B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9A2AF-6AE6-4A27-85FE-B46B34C535D3}" type="datetimeFigureOut">
              <a:rPr lang="sr-Latn-CS" smtClean="0"/>
              <a:pPr/>
              <a:t>14.10.2013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55C40-3C13-48B3-BD93-FEAAB724364D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s-Latn-B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s-Latn-B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9A2AF-6AE6-4A27-85FE-B46B34C535D3}" type="datetimeFigureOut">
              <a:rPr lang="sr-Latn-CS" smtClean="0"/>
              <a:pPr/>
              <a:t>14.10.2013</a:t>
            </a:fld>
            <a:endParaRPr lang="bs-Latn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55C40-3C13-48B3-BD93-FEAAB724364D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9A2AF-6AE6-4A27-85FE-B46B34C535D3}" type="datetimeFigureOut">
              <a:rPr lang="sr-Latn-CS" smtClean="0"/>
              <a:pPr/>
              <a:t>14.10.2013</a:t>
            </a:fld>
            <a:endParaRPr lang="bs-Latn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55C40-3C13-48B3-BD93-FEAAB724364D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9A2AF-6AE6-4A27-85FE-B46B34C535D3}" type="datetimeFigureOut">
              <a:rPr lang="sr-Latn-CS" smtClean="0"/>
              <a:pPr/>
              <a:t>14.10.2013</a:t>
            </a:fld>
            <a:endParaRPr lang="bs-Latn-B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55C40-3C13-48B3-BD93-FEAAB724364D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s-Latn-B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9A2AF-6AE6-4A27-85FE-B46B34C535D3}" type="datetimeFigureOut">
              <a:rPr lang="sr-Latn-CS" smtClean="0"/>
              <a:pPr/>
              <a:t>14.10.2013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55C40-3C13-48B3-BD93-FEAAB724364D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s-Latn-B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9A2AF-6AE6-4A27-85FE-B46B34C535D3}" type="datetimeFigureOut">
              <a:rPr lang="sr-Latn-CS" smtClean="0"/>
              <a:pPr/>
              <a:t>14.10.2013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55C40-3C13-48B3-BD93-FEAAB724364D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s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79A2AF-6AE6-4A27-85FE-B46B34C535D3}" type="datetimeFigureOut">
              <a:rPr lang="sr-Latn-CS" smtClean="0"/>
              <a:pPr/>
              <a:t>14.10.2013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755C40-3C13-48B3-BD93-FEAAB724364D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eb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66" y="0"/>
            <a:ext cx="9137667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3717032"/>
            <a:ext cx="8506822" cy="2808312"/>
          </a:xfrm>
        </p:spPr>
        <p:txBody>
          <a:bodyPr>
            <a:normAutofit fontScale="77500" lnSpcReduction="20000"/>
          </a:bodyPr>
          <a:lstStyle/>
          <a:p>
            <a:pPr algn="r">
              <a:spcBef>
                <a:spcPts val="0"/>
              </a:spcBef>
            </a:pPr>
            <a:endParaRPr lang="bs-Latn-BA" sz="3900" b="1" dirty="0" smtClean="0">
              <a:solidFill>
                <a:schemeClr val="tx1">
                  <a:lumMod val="50000"/>
                  <a:lumOff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l">
              <a:spcBef>
                <a:spcPts val="0"/>
              </a:spcBef>
            </a:pPr>
            <a:endParaRPr lang="bs-Latn-BA" sz="45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l">
              <a:spcBef>
                <a:spcPts val="0"/>
              </a:spcBef>
            </a:pPr>
            <a:endParaRPr lang="bs-Latn-BA" sz="45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l">
              <a:spcBef>
                <a:spcPts val="0"/>
              </a:spcBef>
            </a:pPr>
            <a:r>
              <a:rPr lang="bs-Latn-BA" sz="45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ENERGETSKA EFIKASNOST</a:t>
            </a:r>
          </a:p>
          <a:p>
            <a:pPr algn="l">
              <a:spcBef>
                <a:spcPts val="0"/>
              </a:spcBef>
            </a:pPr>
            <a:r>
              <a:rPr lang="bs-Latn-BA" sz="4500" b="1" dirty="0" smtClean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 BOSNI I HERCEGOVINI I </a:t>
            </a:r>
          </a:p>
          <a:p>
            <a:pPr algn="l">
              <a:spcBef>
                <a:spcPts val="0"/>
              </a:spcBef>
            </a:pPr>
            <a:r>
              <a:rPr lang="bs-Latn-BA" sz="4500" b="1" dirty="0" smtClean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FEDERACIJI BOSNE I HERCEGOVINE</a:t>
            </a:r>
            <a:endParaRPr lang="en-US" sz="4500" b="1" dirty="0">
              <a:solidFill>
                <a:schemeClr val="accent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0" y="6357934"/>
            <a:ext cx="8643966" cy="5000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s-Latn-BA" sz="1600" b="1" i="0" u="none" strike="noStrike" kern="1200" cap="none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BEOGRAD,</a:t>
            </a:r>
            <a:r>
              <a:rPr kumimoji="0" lang="bs-Latn-BA" sz="1600" b="1" i="0" u="none" strike="noStrike" kern="1200" cap="none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18.10.2013.</a:t>
            </a:r>
            <a:endParaRPr kumimoji="0" lang="en-US" sz="1600" b="1" i="0" u="none" strike="noStrike" kern="1200" cap="none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5536" y="548680"/>
            <a:ext cx="84786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0"/>
              </a:spcBef>
            </a:pPr>
            <a:r>
              <a:rPr lang="bs-Latn-BA" sz="2800" b="1" dirty="0" smtClean="0"/>
              <a:t>RAZVOJ ODRŽIVE ENERGIJE U JUGOISTOČNOJ EVROPI</a:t>
            </a:r>
            <a:endParaRPr lang="en-US" sz="2800" b="1" dirty="0" smtClean="0"/>
          </a:p>
        </p:txBody>
      </p:sp>
    </p:spTree>
    <p:extLst>
      <p:ext uri="{BB962C8B-B14F-4D97-AF65-F5344CB8AC3E}">
        <p14:creationId xmlns="" xmlns:p14="http://schemas.microsoft.com/office/powerpoint/2010/main" val="39753917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1196752"/>
            <a:ext cx="76327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s-Latn-BA" sz="2200" b="1" dirty="0">
                <a:solidFill>
                  <a:schemeClr val="bg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MODALITETI </a:t>
            </a:r>
            <a:r>
              <a:rPr lang="bs-Latn-BA" sz="2200" b="1" dirty="0" smtClean="0">
                <a:solidFill>
                  <a:schemeClr val="bg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FINANSIRANJA</a:t>
            </a:r>
          </a:p>
          <a:p>
            <a:r>
              <a:rPr lang="bs-Latn-BA" sz="17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PROJEKATA ENERGETSKE EFIKASNOSTI</a:t>
            </a:r>
            <a:endParaRPr lang="en-US" sz="17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2132856"/>
            <a:ext cx="7921625" cy="441659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bs-Latn-BA" sz="1500" b="1" dirty="0" err="1" smtClean="0"/>
              <a:t>NEEAP-om</a:t>
            </a:r>
            <a:r>
              <a:rPr lang="bs-Latn-BA" sz="1500" b="1" dirty="0" smtClean="0"/>
              <a:t> PLANIRANA SREDSTVA U SEKTORU ZGRADA </a:t>
            </a:r>
          </a:p>
          <a:p>
            <a:pPr marL="342900" indent="-342900">
              <a:defRPr/>
            </a:pPr>
            <a:r>
              <a:rPr lang="bs-Latn-BA" sz="1500" b="1" dirty="0" smtClean="0"/>
              <a:t>I USLUGA UKUPNO U 2013.</a:t>
            </a:r>
            <a:r>
              <a:rPr lang="bs-Latn-BA" sz="1400" b="1" dirty="0" smtClean="0"/>
              <a:t> </a:t>
            </a:r>
          </a:p>
          <a:p>
            <a:pPr marL="342900" indent="-342900">
              <a:defRPr/>
            </a:pPr>
            <a:r>
              <a:rPr lang="bs-Latn-BA" sz="2000" b="1" dirty="0" smtClean="0">
                <a:solidFill>
                  <a:schemeClr val="bg1">
                    <a:lumMod val="75000"/>
                  </a:schemeClr>
                </a:solidFill>
              </a:rPr>
              <a:t>10.520.000,00 EURA </a:t>
            </a:r>
          </a:p>
          <a:p>
            <a:pPr marL="342900" indent="-342900">
              <a:defRPr/>
            </a:pPr>
            <a:endParaRPr lang="bs-Latn-BA" sz="2000" b="1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342900" indent="-342900">
              <a:defRPr/>
            </a:pPr>
            <a:r>
              <a:rPr lang="bs-Latn-BA" sz="1500" b="1" dirty="0" err="1" smtClean="0">
                <a:latin typeface="Calibri" pitchFamily="34" charset="0"/>
              </a:rPr>
              <a:t>Porezne</a:t>
            </a:r>
            <a:r>
              <a:rPr lang="bs-Latn-BA" sz="1500" b="1" dirty="0" smtClean="0">
                <a:latin typeface="Calibri" pitchFamily="34" charset="0"/>
              </a:rPr>
              <a:t> olakšice  |  Povoljne kreditne linije  |  </a:t>
            </a:r>
            <a:r>
              <a:rPr lang="bs-Latn-BA" sz="1500" b="1" dirty="0" err="1" smtClean="0">
                <a:latin typeface="Calibri" pitchFamily="34" charset="0"/>
              </a:rPr>
              <a:t>Grantovi</a:t>
            </a:r>
            <a:endParaRPr lang="bs-Latn-BA" sz="1500" b="1" dirty="0" smtClean="0">
              <a:latin typeface="Calibri" pitchFamily="34" charset="0"/>
            </a:endParaRPr>
          </a:p>
          <a:p>
            <a:pPr marL="800100" lvl="1" indent="-342900">
              <a:defRPr/>
            </a:pPr>
            <a:endParaRPr lang="bs-Latn-BA" sz="1400" dirty="0" smtClean="0">
              <a:latin typeface="Calibri" pitchFamily="34" charset="0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bs-Latn-BA" sz="1400" b="1" dirty="0" smtClean="0">
                <a:latin typeface="Arial" pitchFamily="34" charset="0"/>
                <a:cs typeface="Arial" pitchFamily="34" charset="0"/>
              </a:rPr>
              <a:t>BUDŽETI INSTITUCIJA VLASTI, </a:t>
            </a:r>
          </a:p>
          <a:p>
            <a:pPr marL="342900" indent="-342900">
              <a:defRPr/>
            </a:pPr>
            <a:r>
              <a:rPr lang="bs-Latn-BA" sz="1400" b="1" dirty="0" smtClean="0">
                <a:latin typeface="Arial" pitchFamily="34" charset="0"/>
                <a:cs typeface="Arial" pitchFamily="34" charset="0"/>
              </a:rPr>
              <a:t>	FOND </a:t>
            </a:r>
            <a:r>
              <a:rPr lang="bs-Latn-BA" sz="1400" b="1" dirty="0">
                <a:latin typeface="Arial" pitchFamily="34" charset="0"/>
                <a:cs typeface="Arial" pitchFamily="34" charset="0"/>
              </a:rPr>
              <a:t>ZA OKOLIŠ, REVOLVING FONDOVI</a:t>
            </a:r>
          </a:p>
          <a:p>
            <a:pPr marL="342900" indent="-342900">
              <a:buFont typeface="+mj-lt"/>
              <a:buAutoNum type="arabicPeriod"/>
              <a:defRPr/>
            </a:pPr>
            <a:endParaRPr lang="bs-Latn-BA" sz="1400" b="1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defRPr/>
            </a:pPr>
            <a:r>
              <a:rPr lang="bs-Latn-BA" sz="1400" b="1" dirty="0" smtClean="0">
                <a:latin typeface="Arial" pitchFamily="34" charset="0"/>
                <a:cs typeface="Arial" pitchFamily="34" charset="0"/>
              </a:rPr>
              <a:t>2.    STRANI DONATORI </a:t>
            </a:r>
          </a:p>
          <a:p>
            <a:pPr marL="342900" indent="-342900">
              <a:defRPr/>
            </a:pPr>
            <a:r>
              <a:rPr lang="bs-Latn-BA" sz="1400" b="1" dirty="0" smtClean="0">
                <a:latin typeface="Arial" pitchFamily="34" charset="0"/>
                <a:cs typeface="Arial" pitchFamily="34" charset="0"/>
              </a:rPr>
              <a:t>       </a:t>
            </a:r>
            <a:r>
              <a:rPr lang="bs-Latn-BA" sz="14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bs-Latn-BA" sz="1400" dirty="0">
                <a:latin typeface="Arial" pitchFamily="34" charset="0"/>
                <a:cs typeface="Arial" pitchFamily="34" charset="0"/>
              </a:rPr>
              <a:t>USAID, UNDP, </a:t>
            </a:r>
            <a:r>
              <a:rPr lang="bs-Latn-BA" sz="1400" dirty="0" smtClean="0">
                <a:latin typeface="Arial" pitchFamily="34" charset="0"/>
                <a:cs typeface="Arial" pitchFamily="34" charset="0"/>
              </a:rPr>
              <a:t>GIZ, </a:t>
            </a:r>
            <a:r>
              <a:rPr lang="bs-Latn-BA" sz="1400" dirty="0">
                <a:latin typeface="Arial" pitchFamily="34" charset="0"/>
                <a:cs typeface="Arial" pitchFamily="34" charset="0"/>
              </a:rPr>
              <a:t>ŠVICARSKI KARITAS)</a:t>
            </a:r>
          </a:p>
          <a:p>
            <a:pPr marL="342900" indent="-342900">
              <a:buFont typeface="+mj-lt"/>
              <a:buAutoNum type="arabicPeriod"/>
              <a:defRPr/>
            </a:pPr>
            <a:endParaRPr lang="bs-Latn-BA" sz="1400" b="1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defRPr/>
            </a:pPr>
            <a:r>
              <a:rPr lang="bs-Latn-BA" sz="1400" b="1" dirty="0" smtClean="0">
                <a:latin typeface="Arial" pitchFamily="34" charset="0"/>
                <a:cs typeface="Arial" pitchFamily="34" charset="0"/>
              </a:rPr>
              <a:t>3.	BANKE </a:t>
            </a:r>
            <a:r>
              <a:rPr lang="bs-Latn-BA" sz="1400" dirty="0">
                <a:latin typeface="Arial" pitchFamily="34" charset="0"/>
                <a:cs typeface="Arial" pitchFamily="34" charset="0"/>
              </a:rPr>
              <a:t>(KOMERCIJALNE BANKE</a:t>
            </a:r>
            <a:r>
              <a:rPr lang="bs-Latn-BA" sz="1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bs-Latn-BA" sz="1400" dirty="0">
                <a:latin typeface="Arial" pitchFamily="34" charset="0"/>
                <a:cs typeface="Arial" pitchFamily="34" charset="0"/>
              </a:rPr>
              <a:t>EBRD, </a:t>
            </a:r>
            <a:endParaRPr lang="bs-Latn-BA" sz="14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defRPr/>
            </a:pPr>
            <a:r>
              <a:rPr lang="bs-Latn-BA" sz="1400" dirty="0" smtClean="0">
                <a:latin typeface="Arial" pitchFamily="34" charset="0"/>
                <a:cs typeface="Arial" pitchFamily="34" charset="0"/>
              </a:rPr>
              <a:t>	SVJETSKA </a:t>
            </a:r>
            <a:r>
              <a:rPr lang="bs-Latn-BA" sz="1400" dirty="0">
                <a:latin typeface="Arial" pitchFamily="34" charset="0"/>
                <a:cs typeface="Arial" pitchFamily="34" charset="0"/>
              </a:rPr>
              <a:t>BANKA, </a:t>
            </a:r>
            <a:r>
              <a:rPr lang="bs-Latn-BA" sz="1400" dirty="0" smtClean="0">
                <a:latin typeface="Arial" pitchFamily="34" charset="0"/>
                <a:cs typeface="Arial" pitchFamily="34" charset="0"/>
              </a:rPr>
              <a:t>KFW)</a:t>
            </a:r>
            <a:endParaRPr lang="bs-Latn-BA" sz="14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+mj-lt"/>
              <a:buAutoNum type="arabicPeriod"/>
              <a:defRPr/>
            </a:pPr>
            <a:endParaRPr lang="bs-Latn-BA" sz="1400" b="1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rabicPeriod" startAt="4"/>
              <a:defRPr/>
            </a:pPr>
            <a:r>
              <a:rPr lang="bs-Latn-BA" sz="1400" b="1" dirty="0" smtClean="0">
                <a:latin typeface="Arial" pitchFamily="34" charset="0"/>
                <a:cs typeface="Arial" pitchFamily="34" charset="0"/>
              </a:rPr>
              <a:t>IPA </a:t>
            </a:r>
            <a:r>
              <a:rPr lang="bs-Latn-BA" sz="1400" b="1" dirty="0">
                <a:latin typeface="Arial" pitchFamily="34" charset="0"/>
                <a:cs typeface="Arial" pitchFamily="34" charset="0"/>
              </a:rPr>
              <a:t>PROJEKTI </a:t>
            </a:r>
            <a:endParaRPr lang="bs-Latn-BA" sz="1400" b="1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defRPr/>
            </a:pPr>
            <a:r>
              <a:rPr lang="bs-Latn-BA" sz="1400" b="1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bs-Latn-BA" sz="1400" dirty="0" smtClean="0">
                <a:latin typeface="Arial" pitchFamily="34" charset="0"/>
                <a:cs typeface="Arial" pitchFamily="34" charset="0"/>
              </a:rPr>
              <a:t>(TRENUTNO </a:t>
            </a:r>
            <a:r>
              <a:rPr lang="bs-Latn-BA" sz="1400" dirty="0">
                <a:latin typeface="Arial" pitchFamily="34" charset="0"/>
                <a:cs typeface="Arial" pitchFamily="34" charset="0"/>
              </a:rPr>
              <a:t>PREKOGRANIČNA IPA</a:t>
            </a:r>
            <a:r>
              <a:rPr lang="bs-Latn-BA" sz="14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342900" indent="-342900">
              <a:defRPr/>
            </a:pPr>
            <a:endParaRPr lang="bs-Latn-BA" sz="14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defRPr/>
            </a:pPr>
            <a:r>
              <a:rPr lang="bs-Latn-BA" sz="1400" b="1" dirty="0" smtClean="0">
                <a:latin typeface="Arial" pitchFamily="34" charset="0"/>
                <a:cs typeface="Arial" pitchFamily="34" charset="0"/>
              </a:rPr>
              <a:t>5.	ESCO</a:t>
            </a:r>
            <a:endParaRPr lang="bs-Latn-BA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0" y="6597352"/>
            <a:ext cx="4067944" cy="260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s-Latn-BA" sz="1000" i="0" u="none" strike="noStrike" kern="0" cap="none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endParaRPr kumimoji="0" lang="en-US" sz="1000" i="0" u="none" strike="noStrike" kern="0" cap="none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6660232" y="6597352"/>
            <a:ext cx="2376264" cy="260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bs-Latn-BA" sz="1000" b="1" kern="0" dirty="0" smtClean="0">
                <a:solidFill>
                  <a:srgbClr val="2A303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10</a:t>
            </a:r>
            <a:endParaRPr kumimoji="0" lang="en-US" sz="1000" b="1" i="0" u="none" strike="noStrike" kern="0" cap="none" normalizeH="0" noProof="0" dirty="0">
              <a:ln>
                <a:noFill/>
              </a:ln>
              <a:solidFill>
                <a:srgbClr val="2A3032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16" name="Rectangle 15"/>
          <p:cNvSpPr/>
          <p:nvPr/>
        </p:nvSpPr>
        <p:spPr>
          <a:xfrm>
            <a:off x="107504" y="288032"/>
            <a:ext cx="9036496" cy="348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bs-Latn-BA" sz="2000" b="1" kern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ENERGETSKA EFIKASNOST U ZGRADARSTVU</a:t>
            </a:r>
            <a:endParaRPr lang="en-US" sz="2000" b="1" kern="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9" name="Picture 8" descr="EnergyEfficiency_Online-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494" y="3501008"/>
            <a:ext cx="4649602" cy="3097350"/>
          </a:xfrm>
          <a:prstGeom prst="rect">
            <a:avLst/>
          </a:prstGeom>
        </p:spPr>
      </p:pic>
      <p:graphicFrame>
        <p:nvGraphicFramePr>
          <p:cNvPr id="13" name="Diagram 12"/>
          <p:cNvGraphicFramePr/>
          <p:nvPr/>
        </p:nvGraphicFramePr>
        <p:xfrm>
          <a:off x="4788024" y="2276872"/>
          <a:ext cx="839416" cy="432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4" name="Picture 13" descr="images (4)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75373" y="1340768"/>
            <a:ext cx="3268627" cy="2175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2662859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  <p:bldP spid="12" grpId="0"/>
      <p:bldP spid="16" grpId="0"/>
      <p:bldGraphic spid="13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1844352"/>
            <a:ext cx="4392613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-36512" y="3717032"/>
            <a:ext cx="68405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s-Latn-BA" sz="900" b="1" dirty="0">
                <a:latin typeface="Tahoma" pitchFamily="34" charset="0"/>
                <a:ea typeface="Tahoma" pitchFamily="34" charset="0"/>
                <a:cs typeface="Tahoma" pitchFamily="34" charset="0"/>
              </a:rPr>
              <a:t>Godišnji ukupni iznos za stambeni sektor se </a:t>
            </a:r>
            <a:r>
              <a:rPr lang="bs-Latn-BA" sz="9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dobiva kroz </a:t>
            </a:r>
            <a:r>
              <a:rPr lang="bs-Latn-BA" sz="900" b="1" dirty="0">
                <a:latin typeface="Tahoma" pitchFamily="34" charset="0"/>
                <a:ea typeface="Tahoma" pitchFamily="34" charset="0"/>
                <a:cs typeface="Tahoma" pitchFamily="34" charset="0"/>
              </a:rPr>
              <a:t>finansijske </a:t>
            </a:r>
            <a:endParaRPr lang="bs-Latn-BA" sz="9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bs-Latn-BA" sz="9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instrumente – </a:t>
            </a:r>
            <a:r>
              <a:rPr lang="bs-Latn-BA" sz="900" b="1" dirty="0">
                <a:latin typeface="Tahoma" pitchFamily="34" charset="0"/>
                <a:ea typeface="Tahoma" pitchFamily="34" charset="0"/>
                <a:cs typeface="Tahoma" pitchFamily="34" charset="0"/>
              </a:rPr>
              <a:t>Federacije BiH</a:t>
            </a:r>
            <a:endParaRPr lang="en-US" sz="9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844824"/>
            <a:ext cx="3209582" cy="1994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0" y="6237312"/>
            <a:ext cx="68405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s-Latn-BA" sz="900" b="1" kern="0" dirty="0">
                <a:latin typeface="Tahoma" pitchFamily="34" charset="0"/>
                <a:ea typeface="Tahoma" pitchFamily="34" charset="0"/>
                <a:cs typeface="Tahoma" pitchFamily="34" charset="0"/>
              </a:rPr>
              <a:t>Godišnji ukupni iznos za sektor javnih zgrada i usluge se dobiva kroz </a:t>
            </a:r>
            <a:endParaRPr lang="bs-Latn-BA" sz="900" b="1" kern="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bs-Latn-BA" sz="900" b="1" kern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finansijske instrumente – </a:t>
            </a:r>
            <a:r>
              <a:rPr lang="bs-Latn-BA" sz="900" b="1" kern="0" dirty="0">
                <a:latin typeface="Tahoma" pitchFamily="34" charset="0"/>
                <a:ea typeface="Tahoma" pitchFamily="34" charset="0"/>
                <a:cs typeface="Tahoma" pitchFamily="34" charset="0"/>
              </a:rPr>
              <a:t>Federacije BiH</a:t>
            </a:r>
            <a:endParaRPr lang="en-US" sz="900" b="1" kern="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3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4077072"/>
            <a:ext cx="3202701" cy="1922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0" y="1124744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bs-Latn-BA" sz="1400" b="1" dirty="0"/>
              <a:t>PREGLED PLANIRANIH FINANSIJSKIH SREDSTAVA </a:t>
            </a:r>
            <a:r>
              <a:rPr lang="bs-Latn-BA" sz="1400" b="1" dirty="0" smtClean="0"/>
              <a:t> ZA 9</a:t>
            </a:r>
            <a:r>
              <a:rPr lang="bs-Latn-BA" sz="1400" b="1" dirty="0"/>
              <a:t>% </a:t>
            </a:r>
            <a:endParaRPr lang="bs-Latn-BA" sz="1400" b="1" dirty="0" smtClean="0"/>
          </a:p>
          <a:p>
            <a:r>
              <a:rPr lang="bs-Latn-BA" sz="1400" b="1" dirty="0" smtClean="0"/>
              <a:t>UŠTEDA </a:t>
            </a:r>
            <a:r>
              <a:rPr lang="bs-Latn-BA" sz="1400" b="1" dirty="0"/>
              <a:t>PO </a:t>
            </a:r>
            <a:r>
              <a:rPr lang="bs-Latn-BA" sz="1400" b="1" dirty="0" err="1" smtClean="0"/>
              <a:t>NEEAP-u</a:t>
            </a:r>
            <a:r>
              <a:rPr lang="bs-Latn-BA" sz="1400" b="1" dirty="0" smtClean="0"/>
              <a:t> (</a:t>
            </a:r>
            <a:r>
              <a:rPr lang="bs-Latn-BA" sz="1400" b="1" dirty="0" err="1" smtClean="0"/>
              <a:t>MVTiEO</a:t>
            </a:r>
            <a:r>
              <a:rPr lang="bs-Latn-BA" sz="1400" b="1" dirty="0" smtClean="0"/>
              <a:t>)  ZA PERIOD 2010.-2018.</a:t>
            </a:r>
            <a:endParaRPr lang="bs-Latn-BA" sz="1400" b="1" dirty="0"/>
          </a:p>
        </p:txBody>
      </p:sp>
      <p:sp>
        <p:nvSpPr>
          <p:cNvPr id="12" name="Rectangle 11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17" name="Subtitle 2"/>
          <p:cNvSpPr txBox="1">
            <a:spLocks/>
          </p:cNvSpPr>
          <p:nvPr/>
        </p:nvSpPr>
        <p:spPr>
          <a:xfrm>
            <a:off x="0" y="6597352"/>
            <a:ext cx="4067944" cy="260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s-Latn-BA" sz="1000" i="0" u="none" strike="noStrike" kern="0" cap="none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endParaRPr kumimoji="0" lang="en-US" sz="1000" i="0" u="none" strike="noStrike" kern="0" cap="none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6660232" y="6597352"/>
            <a:ext cx="2376264" cy="260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bs-Latn-BA" sz="1000" b="1" kern="0" dirty="0" smtClean="0">
                <a:solidFill>
                  <a:srgbClr val="2A303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11</a:t>
            </a:r>
            <a:endParaRPr kumimoji="0" lang="en-US" sz="1000" b="1" i="0" u="none" strike="noStrike" kern="0" cap="none" normalizeH="0" noProof="0" dirty="0">
              <a:ln>
                <a:noFill/>
              </a:ln>
              <a:solidFill>
                <a:srgbClr val="2A3032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077072"/>
            <a:ext cx="4427984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20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22" name="Rectangle 21"/>
          <p:cNvSpPr/>
          <p:nvPr/>
        </p:nvSpPr>
        <p:spPr>
          <a:xfrm>
            <a:off x="107504" y="288032"/>
            <a:ext cx="9036496" cy="348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bs-Latn-BA" sz="2000" b="1" kern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ENERGETSKA EFIKASNOST U ZGRADARSTVU</a:t>
            </a:r>
            <a:endParaRPr lang="en-US" sz="2000" b="1" kern="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662859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5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4" grpId="0"/>
      <p:bldP spid="17" grpId="0"/>
      <p:bldP spid="19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1220241" y="3140968"/>
            <a:ext cx="6245189" cy="2434438"/>
            <a:chOff x="1571604" y="3140968"/>
            <a:chExt cx="6245189" cy="2434438"/>
          </a:xfrm>
        </p:grpSpPr>
        <p:sp>
          <p:nvSpPr>
            <p:cNvPr id="27" name="Rectangle 26"/>
            <p:cNvSpPr/>
            <p:nvPr/>
          </p:nvSpPr>
          <p:spPr>
            <a:xfrm>
              <a:off x="1571604" y="5096193"/>
              <a:ext cx="6245189" cy="47921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571604" y="4160479"/>
              <a:ext cx="6245189" cy="47921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3779912" y="3231785"/>
              <a:ext cx="785818" cy="708345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s-Latn-BA" sz="1400" b="1" dirty="0" smtClean="0"/>
                <a:t>2011</a:t>
              </a:r>
              <a:endParaRPr lang="en-US" sz="1400" b="1" dirty="0"/>
            </a:p>
          </p:txBody>
        </p:sp>
        <p:cxnSp>
          <p:nvCxnSpPr>
            <p:cNvPr id="39" name="Straight Connector 38"/>
            <p:cNvCxnSpPr/>
            <p:nvPr/>
          </p:nvCxnSpPr>
          <p:spPr>
            <a:xfrm flipH="1">
              <a:off x="6228184" y="3140968"/>
              <a:ext cx="4434" cy="2428892"/>
            </a:xfrm>
            <a:prstGeom prst="line">
              <a:avLst/>
            </a:prstGeom>
            <a:ln>
              <a:solidFill>
                <a:srgbClr val="2A303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Oval 52"/>
            <p:cNvSpPr/>
            <p:nvPr/>
          </p:nvSpPr>
          <p:spPr>
            <a:xfrm>
              <a:off x="5143504" y="3231785"/>
              <a:ext cx="785818" cy="708345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s-Latn-BA" sz="1400" b="1" dirty="0" smtClean="0"/>
                <a:t>2012</a:t>
              </a:r>
              <a:endParaRPr lang="en-US" sz="1400" b="1" dirty="0"/>
            </a:p>
          </p:txBody>
        </p:sp>
        <p:sp>
          <p:nvSpPr>
            <p:cNvPr id="55" name="Oval 54"/>
            <p:cNvSpPr/>
            <p:nvPr/>
          </p:nvSpPr>
          <p:spPr>
            <a:xfrm>
              <a:off x="6660232" y="3212976"/>
              <a:ext cx="785818" cy="708345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s-Latn-BA" sz="1400" b="1" dirty="0" smtClean="0"/>
                <a:t>2013</a:t>
              </a:r>
              <a:endParaRPr lang="en-US" sz="1400" b="1" dirty="0"/>
            </a:p>
          </p:txBody>
        </p:sp>
        <p:cxnSp>
          <p:nvCxnSpPr>
            <p:cNvPr id="29" name="Straight Connector 28"/>
            <p:cNvCxnSpPr/>
            <p:nvPr/>
          </p:nvCxnSpPr>
          <p:spPr>
            <a:xfrm flipH="1">
              <a:off x="4788024" y="3140968"/>
              <a:ext cx="4434" cy="2428892"/>
            </a:xfrm>
            <a:prstGeom prst="line">
              <a:avLst/>
            </a:prstGeom>
            <a:ln>
              <a:solidFill>
                <a:srgbClr val="2A303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3419872" y="3140968"/>
              <a:ext cx="4434" cy="2428892"/>
            </a:xfrm>
            <a:prstGeom prst="line">
              <a:avLst/>
            </a:prstGeom>
            <a:ln>
              <a:solidFill>
                <a:srgbClr val="2A303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Subtitle 2"/>
          <p:cNvSpPr txBox="1">
            <a:spLocks/>
          </p:cNvSpPr>
          <p:nvPr/>
        </p:nvSpPr>
        <p:spPr>
          <a:xfrm>
            <a:off x="107504" y="1484784"/>
            <a:ext cx="6051362" cy="16561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3000"/>
              </a:lnSpc>
              <a:buNone/>
            </a:pPr>
            <a:r>
              <a:rPr lang="bs-Latn-BA" sz="3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</a:t>
            </a:r>
          </a:p>
          <a:p>
            <a:pPr marL="0" indent="0">
              <a:lnSpc>
                <a:spcPts val="3000"/>
              </a:lnSpc>
              <a:buNone/>
            </a:pPr>
            <a:r>
              <a:rPr lang="bs-Latn-BA" sz="25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Utopljavanje</a:t>
            </a:r>
            <a:r>
              <a:rPr lang="bs-Latn-BA" sz="25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zgrada radi </a:t>
            </a:r>
          </a:p>
          <a:p>
            <a:pPr marL="0" indent="0">
              <a:lnSpc>
                <a:spcPts val="3000"/>
              </a:lnSpc>
              <a:buNone/>
            </a:pPr>
            <a:r>
              <a:rPr lang="bs-Latn-BA" sz="33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ušted</a:t>
            </a:r>
            <a:r>
              <a:rPr lang="en-US" sz="33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</a:t>
            </a:r>
            <a:r>
              <a:rPr lang="bs-Latn-BA" sz="33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energije</a:t>
            </a:r>
            <a:endParaRPr lang="en-US" sz="33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288966" y="4077072"/>
            <a:ext cx="1728192" cy="1453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300000"/>
              </a:lnSpc>
            </a:pPr>
            <a:r>
              <a:rPr lang="bs-Latn-BA" sz="105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6</a:t>
            </a:r>
            <a:endParaRPr lang="en-US" sz="105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300000"/>
              </a:lnSpc>
            </a:pPr>
            <a:r>
              <a:rPr lang="bs-Latn-BA" sz="105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Škole , opštine</a:t>
            </a:r>
            <a:endParaRPr lang="en-US" sz="105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300000"/>
              </a:lnSpc>
            </a:pPr>
            <a:r>
              <a:rPr lang="bs-Latn-BA" sz="105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300 000 KM</a:t>
            </a:r>
            <a:endParaRPr lang="en-US" sz="105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369086" y="4077072"/>
            <a:ext cx="1941936" cy="1453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300000"/>
              </a:lnSpc>
            </a:pPr>
            <a:r>
              <a:rPr lang="bs-Latn-BA" sz="105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16</a:t>
            </a:r>
          </a:p>
          <a:p>
            <a:pPr>
              <a:lnSpc>
                <a:spcPct val="300000"/>
              </a:lnSpc>
            </a:pPr>
            <a:r>
              <a:rPr lang="bs-Latn-BA" sz="105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Škole, vrtići, bolnice</a:t>
            </a:r>
            <a:endParaRPr lang="en-US" sz="105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300000"/>
              </a:lnSpc>
            </a:pPr>
            <a:r>
              <a:rPr lang="bs-Latn-BA" sz="105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800 000  KM</a:t>
            </a:r>
            <a:endParaRPr lang="en-US" sz="105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881254" y="4077072"/>
            <a:ext cx="2075122" cy="1453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300000"/>
              </a:lnSpc>
            </a:pPr>
            <a:r>
              <a:rPr lang="bs-Latn-BA" sz="105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10</a:t>
            </a:r>
            <a:endParaRPr lang="en-US" sz="105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300000"/>
              </a:lnSpc>
            </a:pPr>
            <a:r>
              <a:rPr lang="bs-Latn-BA" sz="105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Opštine, ministarstva</a:t>
            </a:r>
            <a:endParaRPr lang="en-US" sz="105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300000"/>
              </a:lnSpc>
            </a:pPr>
            <a:r>
              <a:rPr lang="bs-Latn-BA" sz="105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500 000  KM</a:t>
            </a:r>
            <a:endParaRPr lang="en-US" sz="105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22" name="Subtitle 2"/>
          <p:cNvSpPr txBox="1">
            <a:spLocks/>
          </p:cNvSpPr>
          <p:nvPr/>
        </p:nvSpPr>
        <p:spPr>
          <a:xfrm>
            <a:off x="0" y="6597352"/>
            <a:ext cx="4067944" cy="260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s-Latn-BA" sz="1000" i="0" u="none" strike="noStrike" kern="0" cap="none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endParaRPr kumimoji="0" lang="en-US" sz="1000" i="0" u="none" strike="noStrike" kern="0" cap="none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4" name="Subtitle 2"/>
          <p:cNvSpPr txBox="1">
            <a:spLocks/>
          </p:cNvSpPr>
          <p:nvPr/>
        </p:nvSpPr>
        <p:spPr>
          <a:xfrm>
            <a:off x="6660232" y="6597352"/>
            <a:ext cx="2376264" cy="260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bs-Latn-BA" sz="1000" b="1" kern="0" dirty="0" smtClean="0">
                <a:solidFill>
                  <a:srgbClr val="2A303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12</a:t>
            </a:r>
            <a:endParaRPr kumimoji="0" lang="en-US" sz="1000" b="1" i="0" u="none" strike="noStrike" kern="0" cap="none" normalizeH="0" noProof="0" dirty="0">
              <a:ln>
                <a:noFill/>
              </a:ln>
              <a:solidFill>
                <a:srgbClr val="2A3032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5" name="Subtitle 2"/>
          <p:cNvSpPr txBox="1">
            <a:spLocks/>
          </p:cNvSpPr>
          <p:nvPr/>
        </p:nvSpPr>
        <p:spPr>
          <a:xfrm>
            <a:off x="107504" y="1124744"/>
            <a:ext cx="7344816" cy="6034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300"/>
              </a:lnSpc>
              <a:buNone/>
            </a:pPr>
            <a:r>
              <a:rPr lang="bs-Latn-BA" sz="1200" b="1" dirty="0" smtClean="0">
                <a:solidFill>
                  <a:schemeClr val="bg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AKTIVNOSTI FEDERALNOG MINISTARSTVA </a:t>
            </a:r>
          </a:p>
          <a:p>
            <a:pPr marL="0" indent="0">
              <a:lnSpc>
                <a:spcPts val="1300"/>
              </a:lnSpc>
              <a:buNone/>
            </a:pPr>
            <a:r>
              <a:rPr lang="bs-Latn-BA" sz="1200" b="1" dirty="0" smtClean="0">
                <a:solidFill>
                  <a:schemeClr val="bg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PROSTORNOG UREĐENJA</a:t>
            </a:r>
          </a:p>
          <a:p>
            <a:pPr marL="0" indent="0">
              <a:lnSpc>
                <a:spcPts val="1300"/>
              </a:lnSpc>
              <a:buNone/>
            </a:pPr>
            <a:endParaRPr lang="bs-Latn-BA" sz="1200" b="1" dirty="0" smtClean="0">
              <a:solidFill>
                <a:schemeClr val="bg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lnSpc>
                <a:spcPts val="1300"/>
              </a:lnSpc>
              <a:buNone/>
            </a:pPr>
            <a:endParaRPr lang="bs-Latn-BA" sz="1200" b="1" dirty="0" smtClean="0">
              <a:solidFill>
                <a:schemeClr val="bg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lnSpc>
                <a:spcPts val="1300"/>
              </a:lnSpc>
              <a:buNone/>
            </a:pPr>
            <a:endParaRPr lang="bs-Latn-BA" sz="1200" b="1" dirty="0" smtClean="0">
              <a:solidFill>
                <a:schemeClr val="bg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lnSpc>
                <a:spcPts val="1300"/>
              </a:lnSpc>
              <a:buNone/>
            </a:pPr>
            <a:endParaRPr lang="en-US" sz="1200" b="1" dirty="0" smtClean="0">
              <a:solidFill>
                <a:schemeClr val="bg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200734" y="3356992"/>
            <a:ext cx="1847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TRANSFERI DRUGIM</a:t>
            </a:r>
          </a:p>
          <a:p>
            <a:r>
              <a:rPr lang="bs-Latn-BA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NIVOIMA VLASTI</a:t>
            </a:r>
            <a:endParaRPr lang="en-US" sz="1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272742" y="4005064"/>
            <a:ext cx="1728192" cy="1453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300000"/>
              </a:lnSpc>
            </a:pPr>
            <a:r>
              <a:rPr lang="bs-Latn-BA" sz="105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Broj objekata</a:t>
            </a:r>
            <a:endParaRPr lang="en-US" sz="105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300000"/>
              </a:lnSpc>
            </a:pPr>
            <a:r>
              <a:rPr lang="bs-Latn-BA" sz="105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Namjena objekta</a:t>
            </a:r>
            <a:endParaRPr lang="en-US" sz="105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300000"/>
              </a:lnSpc>
            </a:pPr>
            <a:r>
              <a:rPr lang="bs-Latn-BA" sz="105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Finansijska sredstva</a:t>
            </a:r>
            <a:endParaRPr lang="en-US" sz="105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35" name="Rectangle 34"/>
          <p:cNvSpPr/>
          <p:nvPr/>
        </p:nvSpPr>
        <p:spPr>
          <a:xfrm>
            <a:off x="107504" y="288032"/>
            <a:ext cx="9036496" cy="348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bs-Latn-BA" sz="2000" b="1" kern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ENERGETSKA EFIKASNOST U ZGRADARSTVU</a:t>
            </a:r>
            <a:endParaRPr lang="en-US" sz="2000" b="1" kern="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216054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000"/>
                            </p:stCondLst>
                            <p:childTnLst>
                              <p:par>
                                <p:cTn id="4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000"/>
                            </p:stCondLst>
                            <p:childTnLst>
                              <p:par>
                                <p:cTn id="5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500"/>
                            </p:stCondLst>
                            <p:childTnLst>
                              <p:par>
                                <p:cTn id="6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3" grpId="0"/>
      <p:bldP spid="64" grpId="0"/>
      <p:bldP spid="65" grpId="0"/>
      <p:bldP spid="22" grpId="0"/>
      <p:bldP spid="24" grpId="0"/>
      <p:bldP spid="25" grpId="0"/>
      <p:bldP spid="31" grpId="0"/>
      <p:bldP spid="32" grpId="0"/>
      <p:bldP spid="3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-2" y="4382236"/>
            <a:ext cx="9144002" cy="36886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0" y="2130499"/>
            <a:ext cx="9144000" cy="249820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4"/>
          <p:cNvGrpSpPr/>
          <p:nvPr/>
        </p:nvGrpSpPr>
        <p:grpSpPr>
          <a:xfrm>
            <a:off x="1331640" y="4979269"/>
            <a:ext cx="4024500" cy="1474067"/>
            <a:chOff x="1473274" y="4437112"/>
            <a:chExt cx="2934370" cy="1246926"/>
          </a:xfrm>
        </p:grpSpPr>
        <p:sp>
          <p:nvSpPr>
            <p:cNvPr id="9" name="Subtitle 2"/>
            <p:cNvSpPr txBox="1">
              <a:spLocks/>
            </p:cNvSpPr>
            <p:nvPr/>
          </p:nvSpPr>
          <p:spPr>
            <a:xfrm>
              <a:off x="1713372" y="5107974"/>
              <a:ext cx="1904256" cy="57606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bs-Latn-BA" sz="1200" b="1" dirty="0" smtClean="0">
                  <a:solidFill>
                    <a:schemeClr val="bg1">
                      <a:lumMod val="65000"/>
                    </a:schemeClr>
                  </a:solidFill>
                </a:rPr>
                <a:t>+387 33 726 500/501 </a:t>
              </a:r>
              <a:endParaRPr lang="en-US" sz="1200" b="1" dirty="0" smtClean="0">
                <a:solidFill>
                  <a:schemeClr val="bg1">
                    <a:lumMod val="65000"/>
                  </a:schemeClr>
                </a:solidFill>
              </a:endParaRPr>
            </a:p>
            <a:p>
              <a:pPr marL="0" indent="0">
                <a:buNone/>
              </a:pPr>
              <a:r>
                <a:rPr lang="bs-Latn-BA" sz="1200" b="1" dirty="0" smtClean="0">
                  <a:solidFill>
                    <a:schemeClr val="bg1">
                      <a:lumMod val="65000"/>
                    </a:schemeClr>
                  </a:solidFill>
                </a:rPr>
                <a:t>desnica.radivojevic@fmpu.gov.ba</a:t>
              </a:r>
              <a:endParaRPr lang="en-US" sz="1200" dirty="0" smtClean="0">
                <a:solidFill>
                  <a:schemeClr val="bg1">
                    <a:lumMod val="65000"/>
                  </a:schemeClr>
                </a:solidFill>
              </a:endParaRPr>
            </a:p>
            <a:p>
              <a:pPr marL="0" indent="0">
                <a:buNone/>
              </a:pPr>
              <a:endParaRPr lang="en-US" sz="12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 cstate="print">
              <a:grayscl/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9724" y="5414893"/>
              <a:ext cx="126780" cy="943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1138" y="5162794"/>
              <a:ext cx="142668" cy="142668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1473274" y="4437112"/>
              <a:ext cx="2934370" cy="9372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s-Latn-BA" sz="1600" b="1" dirty="0" smtClean="0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rPr>
                <a:t>Mr. sci.</a:t>
              </a:r>
              <a:r>
                <a:rPr lang="en-US" sz="1600" b="1" dirty="0" smtClean="0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bs-Latn-BA" sz="1600" b="1" dirty="0" smtClean="0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rPr>
                <a:t>Desnica Radivojević</a:t>
              </a:r>
              <a:endParaRPr lang="en-US" sz="16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endParaRPr>
            </a:p>
            <a:p>
              <a:r>
                <a:rPr lang="en-US" sz="1600" b="1" dirty="0" err="1" smtClean="0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rPr>
                <a:t>Zamjenik</a:t>
              </a:r>
              <a:r>
                <a:rPr lang="en-US" sz="1600" b="1" dirty="0" smtClean="0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600" b="1" dirty="0" err="1" smtClean="0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rPr>
                <a:t>premijera</a:t>
              </a:r>
              <a:r>
                <a:rPr lang="en-US" sz="1600" b="1" dirty="0" smtClean="0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600" b="1" dirty="0" err="1" smtClean="0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rPr>
                <a:t>Vlade</a:t>
              </a:r>
              <a:r>
                <a:rPr lang="en-US" sz="1600" b="1" dirty="0" smtClean="0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600" b="1" dirty="0" err="1" smtClean="0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rPr>
                <a:t>FBiH</a:t>
              </a:r>
              <a:r>
                <a:rPr lang="en-US" sz="1600" b="1" dirty="0" smtClean="0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600" b="1" dirty="0" err="1" smtClean="0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rPr>
                <a:t>i</a:t>
              </a:r>
              <a:endParaRPr lang="en-US" sz="16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endParaRPr>
            </a:p>
            <a:p>
              <a:r>
                <a:rPr lang="en-US" sz="1600" b="1" dirty="0" err="1" smtClean="0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rPr>
                <a:t>Federalni</a:t>
              </a:r>
              <a:r>
                <a:rPr lang="en-US" sz="1600" b="1" dirty="0" smtClean="0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600" b="1" dirty="0" err="1" smtClean="0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rPr>
                <a:t>ministar</a:t>
              </a:r>
              <a:r>
                <a:rPr lang="en-US" sz="1600" b="1" dirty="0" smtClean="0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600" b="1" dirty="0" err="1" smtClean="0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rPr>
                <a:t>prostornog</a:t>
              </a:r>
              <a:r>
                <a:rPr lang="en-US" sz="1600" b="1" dirty="0" smtClean="0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bs-Latn-BA" sz="1600" b="1" dirty="0" smtClean="0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rPr>
                <a:t>uređenja</a:t>
              </a:r>
              <a:endParaRPr lang="en-US" sz="16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endParaRPr>
            </a:p>
            <a:p>
              <a:endParaRPr lang="en-US" sz="1600" b="1" dirty="0">
                <a:solidFill>
                  <a:srgbClr val="F5C24C"/>
                </a:solidFill>
                <a:latin typeface="+mj-lt"/>
              </a:endParaRPr>
            </a:p>
          </p:txBody>
        </p:sp>
      </p:grpSp>
      <p:sp>
        <p:nvSpPr>
          <p:cNvPr id="20" name="Subtitle 2"/>
          <p:cNvSpPr txBox="1">
            <a:spLocks/>
          </p:cNvSpPr>
          <p:nvPr/>
        </p:nvSpPr>
        <p:spPr>
          <a:xfrm>
            <a:off x="1040918" y="665312"/>
            <a:ext cx="5547306" cy="6034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s-Latn-BA" sz="4000" b="1" spc="-150" dirty="0" smtClean="0">
                <a:solidFill>
                  <a:schemeClr val="accent2"/>
                </a:solidFill>
                <a:latin typeface="Signika Negative" pitchFamily="2" charset="0"/>
                <a:ea typeface="Franchise" pitchFamily="49" charset="0"/>
              </a:rPr>
              <a:t>Bosna i Hercegovina</a:t>
            </a:r>
          </a:p>
          <a:p>
            <a:pPr marL="0" indent="0">
              <a:buNone/>
            </a:pPr>
            <a:endParaRPr lang="en-US" sz="4000" b="1" spc="-150" dirty="0" smtClean="0">
              <a:solidFill>
                <a:schemeClr val="tx1">
                  <a:lumMod val="65000"/>
                  <a:lumOff val="35000"/>
                </a:schemeClr>
              </a:solidFill>
              <a:latin typeface="Signika Negative" pitchFamily="2" charset="0"/>
              <a:ea typeface="Franchise" pitchFamily="49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71538" y="1142984"/>
            <a:ext cx="66522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Federacija Bosne i Hercegovine</a:t>
            </a:r>
          </a:p>
          <a:p>
            <a:r>
              <a:rPr lang="bs-Latn-BA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Federalno</a:t>
            </a:r>
            <a:r>
              <a:rPr lang="bs-Latn-BA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ignika Negative" pitchFamily="2" charset="0"/>
              </a:rPr>
              <a:t> </a:t>
            </a:r>
            <a:r>
              <a:rPr lang="bs-Latn-BA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ministarstvo</a:t>
            </a:r>
            <a:r>
              <a:rPr lang="bs-Latn-BA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ignika Negative" pitchFamily="2" charset="0"/>
              </a:rPr>
              <a:t> </a:t>
            </a:r>
            <a:r>
              <a:rPr lang="bs-Latn-BA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prostornog</a:t>
            </a:r>
            <a:r>
              <a:rPr lang="bs-Latn-BA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ignika Negative" pitchFamily="2" charset="0"/>
              </a:rPr>
              <a:t> </a:t>
            </a:r>
            <a:r>
              <a:rPr lang="bs-Latn-BA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uređenja</a:t>
            </a:r>
            <a:endParaRPr lang="en-US" b="1" dirty="0">
              <a:solidFill>
                <a:schemeClr val="bg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292494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s-Latn-BA" sz="4000" b="1" dirty="0" smtClean="0">
                <a:solidFill>
                  <a:schemeClr val="bg1">
                    <a:lumMod val="75000"/>
                  </a:schemeClr>
                </a:solidFill>
              </a:rPr>
              <a:t>HVALA NA PAŽNJI</a:t>
            </a:r>
            <a:endParaRPr lang="en-US" sz="4000" b="1" dirty="0">
              <a:solidFill>
                <a:schemeClr val="bg1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343805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1" grpId="0" animBg="1"/>
      <p:bldP spid="20" grpId="0"/>
      <p:bldP spid="26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>
              <a:ln>
                <a:solidFill>
                  <a:schemeClr val="accent2"/>
                </a:solidFill>
              </a:ln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grpSp>
        <p:nvGrpSpPr>
          <p:cNvPr id="4" name="Group 3"/>
          <p:cNvGrpSpPr/>
          <p:nvPr/>
        </p:nvGrpSpPr>
        <p:grpSpPr>
          <a:xfrm>
            <a:off x="4283968" y="1700808"/>
            <a:ext cx="4689888" cy="4392488"/>
            <a:chOff x="-684584" y="1340768"/>
            <a:chExt cx="4689888" cy="4392488"/>
          </a:xfrm>
        </p:grpSpPr>
        <p:sp>
          <p:nvSpPr>
            <p:cNvPr id="3" name="Oval 2"/>
            <p:cNvSpPr/>
            <p:nvPr/>
          </p:nvSpPr>
          <p:spPr>
            <a:xfrm>
              <a:off x="-684584" y="1340768"/>
              <a:ext cx="4392488" cy="4392488"/>
            </a:xfrm>
            <a:prstGeom prst="ellipse">
              <a:avLst/>
            </a:prstGeom>
            <a:solidFill>
              <a:schemeClr val="tx1">
                <a:lumMod val="95000"/>
                <a:lumOff val="5000"/>
                <a:alpha val="61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-387184" y="1340768"/>
              <a:ext cx="4392488" cy="4392488"/>
            </a:xfrm>
            <a:prstGeom prst="ellipse">
              <a:avLst/>
            </a:prstGeom>
            <a:solidFill>
              <a:srgbClr val="FF0000">
                <a:alpha val="6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4499992" y="2780925"/>
            <a:ext cx="4176464" cy="1484580"/>
            <a:chOff x="-1528645" y="4580886"/>
            <a:chExt cx="7704853" cy="947236"/>
          </a:xfrm>
        </p:grpSpPr>
        <p:sp>
          <p:nvSpPr>
            <p:cNvPr id="18" name="Subtitle 2"/>
            <p:cNvSpPr txBox="1">
              <a:spLocks/>
            </p:cNvSpPr>
            <p:nvPr/>
          </p:nvSpPr>
          <p:spPr>
            <a:xfrm>
              <a:off x="-1528645" y="4580886"/>
              <a:ext cx="7704853" cy="78554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bs-Latn-BA" sz="4000" b="1" spc="-15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MAPA</a:t>
              </a:r>
              <a:r>
                <a:rPr lang="bs-Latn-BA" sz="4000" b="1" spc="-150" dirty="0" smtClean="0">
                  <a:solidFill>
                    <a:schemeClr val="bg1">
                      <a:lumMod val="9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PUTA</a:t>
              </a:r>
              <a:endParaRPr lang="en-US" sz="4000" b="1" spc="-150" dirty="0" smtClean="0">
                <a:solidFill>
                  <a:schemeClr val="bg1">
                    <a:lumMod val="9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-465906" y="5086275"/>
              <a:ext cx="6455709" cy="441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s-Latn-BA" sz="1300" b="1" i="1" dirty="0" smtClean="0"/>
                <a:t>MEĐUNARODNE OBAVEZE BIH:</a:t>
              </a:r>
            </a:p>
            <a:p>
              <a:pPr marL="228600" indent="-228600">
                <a:buFontTx/>
                <a:buChar char="-"/>
              </a:pPr>
              <a:r>
                <a:rPr lang="bs-Latn-BA" sz="1300" b="1" i="1" dirty="0" smtClean="0"/>
                <a:t>UGOVOR O ENERGETSKOJ POVELJI 2000.</a:t>
              </a:r>
            </a:p>
            <a:p>
              <a:pPr marL="228600" indent="-228600">
                <a:buFontTx/>
                <a:buChar char="-"/>
              </a:pPr>
              <a:r>
                <a:rPr lang="bs-Latn-BA" sz="1300" b="1" i="1" dirty="0" smtClean="0"/>
                <a:t>UGOVOR O ENERGETSKOJ ZAJEDNICI 2005.</a:t>
              </a:r>
              <a:endParaRPr lang="en-US" sz="1300" b="1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23028" y="1780368"/>
            <a:ext cx="725496" cy="412373"/>
            <a:chOff x="3447299" y="2204865"/>
            <a:chExt cx="725496" cy="412373"/>
          </a:xfrm>
        </p:grpSpPr>
        <p:sp>
          <p:nvSpPr>
            <p:cNvPr id="11" name="Pentagon 10"/>
            <p:cNvSpPr/>
            <p:nvPr/>
          </p:nvSpPr>
          <p:spPr>
            <a:xfrm>
              <a:off x="3581855" y="2204865"/>
              <a:ext cx="590940" cy="387962"/>
            </a:xfrm>
            <a:prstGeom prst="homePlate">
              <a:avLst>
                <a:gd name="adj" fmla="val 32814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Pentagon 11"/>
            <p:cNvSpPr/>
            <p:nvPr/>
          </p:nvSpPr>
          <p:spPr>
            <a:xfrm>
              <a:off x="3447299" y="2204865"/>
              <a:ext cx="566117" cy="387962"/>
            </a:xfrm>
            <a:prstGeom prst="homePlate">
              <a:avLst>
                <a:gd name="adj" fmla="val 25095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ubtitle 2"/>
            <p:cNvSpPr txBox="1">
              <a:spLocks/>
            </p:cNvSpPr>
            <p:nvPr/>
          </p:nvSpPr>
          <p:spPr>
            <a:xfrm>
              <a:off x="3481272" y="2223914"/>
              <a:ext cx="517581" cy="39332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800" b="1" spc="-150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01.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23528" y="2276872"/>
            <a:ext cx="3885714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sz="1700" b="1" dirty="0" smtClean="0">
                <a:ea typeface="Tahoma" pitchFamily="34" charset="0"/>
                <a:cs typeface="Tahoma" pitchFamily="34" charset="0"/>
              </a:rPr>
              <a:t>DIREKTIVA O ENERGTSKOJ EFIKASNOSTI U KRAJNJOJ UPOTREBI I ENERGETSKIM USLUGAMA.</a:t>
            </a:r>
            <a:endParaRPr lang="en-US" sz="1700" b="1" dirty="0"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423028" y="3404766"/>
            <a:ext cx="725496" cy="412373"/>
            <a:chOff x="3447299" y="2204865"/>
            <a:chExt cx="725496" cy="412373"/>
          </a:xfrm>
        </p:grpSpPr>
        <p:sp>
          <p:nvSpPr>
            <p:cNvPr id="16" name="Pentagon 15"/>
            <p:cNvSpPr/>
            <p:nvPr/>
          </p:nvSpPr>
          <p:spPr>
            <a:xfrm>
              <a:off x="3581855" y="2204865"/>
              <a:ext cx="590940" cy="387962"/>
            </a:xfrm>
            <a:prstGeom prst="homePlate">
              <a:avLst>
                <a:gd name="adj" fmla="val 32814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Pentagon 16"/>
            <p:cNvSpPr/>
            <p:nvPr/>
          </p:nvSpPr>
          <p:spPr>
            <a:xfrm>
              <a:off x="3447299" y="2204865"/>
              <a:ext cx="566117" cy="387962"/>
            </a:xfrm>
            <a:prstGeom prst="homePlate">
              <a:avLst>
                <a:gd name="adj" fmla="val 25095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ubtitle 2"/>
            <p:cNvSpPr txBox="1">
              <a:spLocks/>
            </p:cNvSpPr>
            <p:nvPr/>
          </p:nvSpPr>
          <p:spPr>
            <a:xfrm>
              <a:off x="3481272" y="2223914"/>
              <a:ext cx="517581" cy="39332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bs-Latn-BA" sz="1800" b="1" spc="-150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02</a:t>
              </a:r>
              <a:r>
                <a:rPr lang="en-US" sz="1800" b="1" spc="-150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.</a:t>
              </a: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323528" y="3901270"/>
            <a:ext cx="388571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sz="1700" b="1" dirty="0" smtClean="0">
                <a:ea typeface="Tahoma" pitchFamily="34" charset="0"/>
                <a:cs typeface="Tahoma" pitchFamily="34" charset="0"/>
              </a:rPr>
              <a:t>DIREKTIVA O ENERGETSKIM KARAKTERISTIKAMA ZGRADA.</a:t>
            </a:r>
            <a:endParaRPr lang="en-US" sz="1700" b="1" dirty="0"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351020" y="4810585"/>
            <a:ext cx="725496" cy="412373"/>
            <a:chOff x="3447299" y="2204865"/>
            <a:chExt cx="725496" cy="412373"/>
          </a:xfrm>
        </p:grpSpPr>
        <p:sp>
          <p:nvSpPr>
            <p:cNvPr id="23" name="Pentagon 22"/>
            <p:cNvSpPr/>
            <p:nvPr/>
          </p:nvSpPr>
          <p:spPr>
            <a:xfrm>
              <a:off x="3581855" y="2204865"/>
              <a:ext cx="590940" cy="387962"/>
            </a:xfrm>
            <a:prstGeom prst="homePlate">
              <a:avLst>
                <a:gd name="adj" fmla="val 32814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Pentagon 23"/>
            <p:cNvSpPr/>
            <p:nvPr/>
          </p:nvSpPr>
          <p:spPr>
            <a:xfrm>
              <a:off x="3447299" y="2204865"/>
              <a:ext cx="566117" cy="387962"/>
            </a:xfrm>
            <a:prstGeom prst="homePlate">
              <a:avLst>
                <a:gd name="adj" fmla="val 25095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ubtitle 2"/>
            <p:cNvSpPr txBox="1">
              <a:spLocks/>
            </p:cNvSpPr>
            <p:nvPr/>
          </p:nvSpPr>
          <p:spPr>
            <a:xfrm>
              <a:off x="3481272" y="2223914"/>
              <a:ext cx="517581" cy="39332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800" b="1" spc="-150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03.</a:t>
              </a: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251520" y="5307089"/>
            <a:ext cx="3814276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sz="1700" b="1" dirty="0" smtClean="0"/>
              <a:t>DIREKTIVA O ENERGETSKOM ČIPOVANJU KUĆANSKIH APARATA I NJOJ PRIPADAJUĆE DIREKTIVE.</a:t>
            </a:r>
            <a:endParaRPr lang="en-US" sz="1700" b="1" dirty="0">
              <a:latin typeface="Signika Negative" pitchFamily="2" charset="0"/>
            </a:endParaRPr>
          </a:p>
        </p:txBody>
      </p:sp>
      <p:sp>
        <p:nvSpPr>
          <p:cNvPr id="28" name="Subtitle 2"/>
          <p:cNvSpPr txBox="1">
            <a:spLocks/>
          </p:cNvSpPr>
          <p:nvPr/>
        </p:nvSpPr>
        <p:spPr>
          <a:xfrm>
            <a:off x="0" y="6597352"/>
            <a:ext cx="6516216" cy="260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000" i="0" u="none" strike="noStrike" kern="0" cap="none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87016" y="288032"/>
            <a:ext cx="8856984" cy="348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bs-Latn-BA" sz="1900" b="1" kern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MEĐUNARODNE OBAVEZE BOSNE I HERCEGOVINE</a:t>
            </a:r>
            <a:endParaRPr lang="en-US" sz="1900" b="1" kern="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2" name="Subtitle 2"/>
          <p:cNvSpPr txBox="1">
            <a:spLocks/>
          </p:cNvSpPr>
          <p:nvPr/>
        </p:nvSpPr>
        <p:spPr>
          <a:xfrm>
            <a:off x="6660232" y="6597352"/>
            <a:ext cx="2376264" cy="260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s-Latn-BA" sz="1000" b="1" i="0" u="none" strike="noStrike" kern="0" cap="none" normalizeH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02</a:t>
            </a:r>
            <a:endParaRPr kumimoji="0" lang="en-US" sz="1000" b="1" i="0" u="none" strike="noStrike" kern="0" cap="none" normalizeH="0" noProof="0" dirty="0">
              <a:ln>
                <a:noFill/>
              </a:ln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662859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2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1" grpId="0"/>
      <p:bldP spid="26" grpId="0"/>
      <p:bldP spid="28" grpId="0"/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28" name="Isosceles Triangle 42"/>
          <p:cNvSpPr/>
          <p:nvPr/>
        </p:nvSpPr>
        <p:spPr>
          <a:xfrm rot="8341116" flipV="1">
            <a:off x="5260368" y="3019388"/>
            <a:ext cx="449970" cy="2089777"/>
          </a:xfrm>
          <a:custGeom>
            <a:avLst/>
            <a:gdLst>
              <a:gd name="connsiteX0" fmla="*/ 0 w 648072"/>
              <a:gd name="connsiteY0" fmla="*/ 1232847 h 1232847"/>
              <a:gd name="connsiteX1" fmla="*/ 324036 w 648072"/>
              <a:gd name="connsiteY1" fmla="*/ 0 h 1232847"/>
              <a:gd name="connsiteX2" fmla="*/ 648072 w 648072"/>
              <a:gd name="connsiteY2" fmla="*/ 1232847 h 1232847"/>
              <a:gd name="connsiteX3" fmla="*/ 0 w 648072"/>
              <a:gd name="connsiteY3" fmla="*/ 1232847 h 1232847"/>
              <a:gd name="connsiteX0" fmla="*/ 0 w 375993"/>
              <a:gd name="connsiteY0" fmla="*/ 1232847 h 1645847"/>
              <a:gd name="connsiteX1" fmla="*/ 324036 w 375993"/>
              <a:gd name="connsiteY1" fmla="*/ 0 h 1645847"/>
              <a:gd name="connsiteX2" fmla="*/ 375993 w 375993"/>
              <a:gd name="connsiteY2" fmla="*/ 1645847 h 1645847"/>
              <a:gd name="connsiteX3" fmla="*/ 0 w 375993"/>
              <a:gd name="connsiteY3" fmla="*/ 1232847 h 1645847"/>
              <a:gd name="connsiteX0" fmla="*/ 0 w 386277"/>
              <a:gd name="connsiteY0" fmla="*/ 1232847 h 1646520"/>
              <a:gd name="connsiteX1" fmla="*/ 324036 w 386277"/>
              <a:gd name="connsiteY1" fmla="*/ 0 h 1646520"/>
              <a:gd name="connsiteX2" fmla="*/ 386277 w 386277"/>
              <a:gd name="connsiteY2" fmla="*/ 1646520 h 1646520"/>
              <a:gd name="connsiteX3" fmla="*/ 0 w 386277"/>
              <a:gd name="connsiteY3" fmla="*/ 1232847 h 1646520"/>
              <a:gd name="connsiteX0" fmla="*/ 0 w 390697"/>
              <a:gd name="connsiteY0" fmla="*/ 1222919 h 1646520"/>
              <a:gd name="connsiteX1" fmla="*/ 328456 w 390697"/>
              <a:gd name="connsiteY1" fmla="*/ 0 h 1646520"/>
              <a:gd name="connsiteX2" fmla="*/ 390697 w 390697"/>
              <a:gd name="connsiteY2" fmla="*/ 1646520 h 1646520"/>
              <a:gd name="connsiteX3" fmla="*/ 0 w 390697"/>
              <a:gd name="connsiteY3" fmla="*/ 1222919 h 1646520"/>
              <a:gd name="connsiteX0" fmla="*/ 0 w 385916"/>
              <a:gd name="connsiteY0" fmla="*/ 1228050 h 1646520"/>
              <a:gd name="connsiteX1" fmla="*/ 323675 w 385916"/>
              <a:gd name="connsiteY1" fmla="*/ 0 h 1646520"/>
              <a:gd name="connsiteX2" fmla="*/ 385916 w 385916"/>
              <a:gd name="connsiteY2" fmla="*/ 1646520 h 1646520"/>
              <a:gd name="connsiteX3" fmla="*/ 0 w 385916"/>
              <a:gd name="connsiteY3" fmla="*/ 1228050 h 1646520"/>
              <a:gd name="connsiteX0" fmla="*/ 0 w 388630"/>
              <a:gd name="connsiteY0" fmla="*/ 1176755 h 1646520"/>
              <a:gd name="connsiteX1" fmla="*/ 326389 w 388630"/>
              <a:gd name="connsiteY1" fmla="*/ 0 h 1646520"/>
              <a:gd name="connsiteX2" fmla="*/ 388630 w 388630"/>
              <a:gd name="connsiteY2" fmla="*/ 1646520 h 1646520"/>
              <a:gd name="connsiteX3" fmla="*/ 0 w 388630"/>
              <a:gd name="connsiteY3" fmla="*/ 1176755 h 1646520"/>
              <a:gd name="connsiteX0" fmla="*/ 0 w 394951"/>
              <a:gd name="connsiteY0" fmla="*/ 1231548 h 1646520"/>
              <a:gd name="connsiteX1" fmla="*/ 332710 w 394951"/>
              <a:gd name="connsiteY1" fmla="*/ 0 h 1646520"/>
              <a:gd name="connsiteX2" fmla="*/ 394951 w 394951"/>
              <a:gd name="connsiteY2" fmla="*/ 1646520 h 1646520"/>
              <a:gd name="connsiteX3" fmla="*/ 0 w 394951"/>
              <a:gd name="connsiteY3" fmla="*/ 1231548 h 1646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4951" h="1646520">
                <a:moveTo>
                  <a:pt x="0" y="1231548"/>
                </a:moveTo>
                <a:lnTo>
                  <a:pt x="332710" y="0"/>
                </a:lnTo>
                <a:lnTo>
                  <a:pt x="394951" y="1646520"/>
                </a:lnTo>
                <a:lnTo>
                  <a:pt x="0" y="123154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Isosceles Triangle 42"/>
          <p:cNvSpPr/>
          <p:nvPr/>
        </p:nvSpPr>
        <p:spPr>
          <a:xfrm rot="8341116" flipH="1">
            <a:off x="3563950" y="1560283"/>
            <a:ext cx="368290" cy="1646520"/>
          </a:xfrm>
          <a:custGeom>
            <a:avLst/>
            <a:gdLst>
              <a:gd name="connsiteX0" fmla="*/ 0 w 648072"/>
              <a:gd name="connsiteY0" fmla="*/ 1232847 h 1232847"/>
              <a:gd name="connsiteX1" fmla="*/ 324036 w 648072"/>
              <a:gd name="connsiteY1" fmla="*/ 0 h 1232847"/>
              <a:gd name="connsiteX2" fmla="*/ 648072 w 648072"/>
              <a:gd name="connsiteY2" fmla="*/ 1232847 h 1232847"/>
              <a:gd name="connsiteX3" fmla="*/ 0 w 648072"/>
              <a:gd name="connsiteY3" fmla="*/ 1232847 h 1232847"/>
              <a:gd name="connsiteX0" fmla="*/ 0 w 375993"/>
              <a:gd name="connsiteY0" fmla="*/ 1232847 h 1645847"/>
              <a:gd name="connsiteX1" fmla="*/ 324036 w 375993"/>
              <a:gd name="connsiteY1" fmla="*/ 0 h 1645847"/>
              <a:gd name="connsiteX2" fmla="*/ 375993 w 375993"/>
              <a:gd name="connsiteY2" fmla="*/ 1645847 h 1645847"/>
              <a:gd name="connsiteX3" fmla="*/ 0 w 375993"/>
              <a:gd name="connsiteY3" fmla="*/ 1232847 h 1645847"/>
              <a:gd name="connsiteX0" fmla="*/ 0 w 386277"/>
              <a:gd name="connsiteY0" fmla="*/ 1232847 h 1646520"/>
              <a:gd name="connsiteX1" fmla="*/ 324036 w 386277"/>
              <a:gd name="connsiteY1" fmla="*/ 0 h 1646520"/>
              <a:gd name="connsiteX2" fmla="*/ 386277 w 386277"/>
              <a:gd name="connsiteY2" fmla="*/ 1646520 h 1646520"/>
              <a:gd name="connsiteX3" fmla="*/ 0 w 386277"/>
              <a:gd name="connsiteY3" fmla="*/ 1232847 h 1646520"/>
              <a:gd name="connsiteX0" fmla="*/ 0 w 390697"/>
              <a:gd name="connsiteY0" fmla="*/ 1222919 h 1646520"/>
              <a:gd name="connsiteX1" fmla="*/ 328456 w 390697"/>
              <a:gd name="connsiteY1" fmla="*/ 0 h 1646520"/>
              <a:gd name="connsiteX2" fmla="*/ 390697 w 390697"/>
              <a:gd name="connsiteY2" fmla="*/ 1646520 h 1646520"/>
              <a:gd name="connsiteX3" fmla="*/ 0 w 390697"/>
              <a:gd name="connsiteY3" fmla="*/ 1222919 h 1646520"/>
              <a:gd name="connsiteX0" fmla="*/ 0 w 385916"/>
              <a:gd name="connsiteY0" fmla="*/ 1228050 h 1646520"/>
              <a:gd name="connsiteX1" fmla="*/ 323675 w 385916"/>
              <a:gd name="connsiteY1" fmla="*/ 0 h 1646520"/>
              <a:gd name="connsiteX2" fmla="*/ 385916 w 385916"/>
              <a:gd name="connsiteY2" fmla="*/ 1646520 h 1646520"/>
              <a:gd name="connsiteX3" fmla="*/ 0 w 385916"/>
              <a:gd name="connsiteY3" fmla="*/ 1228050 h 1646520"/>
              <a:gd name="connsiteX0" fmla="*/ 0 w 388630"/>
              <a:gd name="connsiteY0" fmla="*/ 1176755 h 1646520"/>
              <a:gd name="connsiteX1" fmla="*/ 326389 w 388630"/>
              <a:gd name="connsiteY1" fmla="*/ 0 h 1646520"/>
              <a:gd name="connsiteX2" fmla="*/ 388630 w 388630"/>
              <a:gd name="connsiteY2" fmla="*/ 1646520 h 1646520"/>
              <a:gd name="connsiteX3" fmla="*/ 0 w 388630"/>
              <a:gd name="connsiteY3" fmla="*/ 1176755 h 1646520"/>
              <a:gd name="connsiteX0" fmla="*/ 0 w 394951"/>
              <a:gd name="connsiteY0" fmla="*/ 1231548 h 1646520"/>
              <a:gd name="connsiteX1" fmla="*/ 332710 w 394951"/>
              <a:gd name="connsiteY1" fmla="*/ 0 h 1646520"/>
              <a:gd name="connsiteX2" fmla="*/ 394951 w 394951"/>
              <a:gd name="connsiteY2" fmla="*/ 1646520 h 1646520"/>
              <a:gd name="connsiteX3" fmla="*/ 0 w 394951"/>
              <a:gd name="connsiteY3" fmla="*/ 1231548 h 1646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4951" h="1646520">
                <a:moveTo>
                  <a:pt x="0" y="1231548"/>
                </a:moveTo>
                <a:lnTo>
                  <a:pt x="332710" y="0"/>
                </a:lnTo>
                <a:lnTo>
                  <a:pt x="394951" y="1646520"/>
                </a:lnTo>
                <a:lnTo>
                  <a:pt x="0" y="123154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Isosceles Triangle 42"/>
          <p:cNvSpPr/>
          <p:nvPr/>
        </p:nvSpPr>
        <p:spPr>
          <a:xfrm rot="13258884">
            <a:off x="5367607" y="1565951"/>
            <a:ext cx="368290" cy="1646520"/>
          </a:xfrm>
          <a:custGeom>
            <a:avLst/>
            <a:gdLst>
              <a:gd name="connsiteX0" fmla="*/ 0 w 648072"/>
              <a:gd name="connsiteY0" fmla="*/ 1232847 h 1232847"/>
              <a:gd name="connsiteX1" fmla="*/ 324036 w 648072"/>
              <a:gd name="connsiteY1" fmla="*/ 0 h 1232847"/>
              <a:gd name="connsiteX2" fmla="*/ 648072 w 648072"/>
              <a:gd name="connsiteY2" fmla="*/ 1232847 h 1232847"/>
              <a:gd name="connsiteX3" fmla="*/ 0 w 648072"/>
              <a:gd name="connsiteY3" fmla="*/ 1232847 h 1232847"/>
              <a:gd name="connsiteX0" fmla="*/ 0 w 375993"/>
              <a:gd name="connsiteY0" fmla="*/ 1232847 h 1645847"/>
              <a:gd name="connsiteX1" fmla="*/ 324036 w 375993"/>
              <a:gd name="connsiteY1" fmla="*/ 0 h 1645847"/>
              <a:gd name="connsiteX2" fmla="*/ 375993 w 375993"/>
              <a:gd name="connsiteY2" fmla="*/ 1645847 h 1645847"/>
              <a:gd name="connsiteX3" fmla="*/ 0 w 375993"/>
              <a:gd name="connsiteY3" fmla="*/ 1232847 h 1645847"/>
              <a:gd name="connsiteX0" fmla="*/ 0 w 386277"/>
              <a:gd name="connsiteY0" fmla="*/ 1232847 h 1646520"/>
              <a:gd name="connsiteX1" fmla="*/ 324036 w 386277"/>
              <a:gd name="connsiteY1" fmla="*/ 0 h 1646520"/>
              <a:gd name="connsiteX2" fmla="*/ 386277 w 386277"/>
              <a:gd name="connsiteY2" fmla="*/ 1646520 h 1646520"/>
              <a:gd name="connsiteX3" fmla="*/ 0 w 386277"/>
              <a:gd name="connsiteY3" fmla="*/ 1232847 h 1646520"/>
              <a:gd name="connsiteX0" fmla="*/ 0 w 390697"/>
              <a:gd name="connsiteY0" fmla="*/ 1222919 h 1646520"/>
              <a:gd name="connsiteX1" fmla="*/ 328456 w 390697"/>
              <a:gd name="connsiteY1" fmla="*/ 0 h 1646520"/>
              <a:gd name="connsiteX2" fmla="*/ 390697 w 390697"/>
              <a:gd name="connsiteY2" fmla="*/ 1646520 h 1646520"/>
              <a:gd name="connsiteX3" fmla="*/ 0 w 390697"/>
              <a:gd name="connsiteY3" fmla="*/ 1222919 h 1646520"/>
              <a:gd name="connsiteX0" fmla="*/ 0 w 385916"/>
              <a:gd name="connsiteY0" fmla="*/ 1228050 h 1646520"/>
              <a:gd name="connsiteX1" fmla="*/ 323675 w 385916"/>
              <a:gd name="connsiteY1" fmla="*/ 0 h 1646520"/>
              <a:gd name="connsiteX2" fmla="*/ 385916 w 385916"/>
              <a:gd name="connsiteY2" fmla="*/ 1646520 h 1646520"/>
              <a:gd name="connsiteX3" fmla="*/ 0 w 385916"/>
              <a:gd name="connsiteY3" fmla="*/ 1228050 h 1646520"/>
              <a:gd name="connsiteX0" fmla="*/ 0 w 388630"/>
              <a:gd name="connsiteY0" fmla="*/ 1176755 h 1646520"/>
              <a:gd name="connsiteX1" fmla="*/ 326389 w 388630"/>
              <a:gd name="connsiteY1" fmla="*/ 0 h 1646520"/>
              <a:gd name="connsiteX2" fmla="*/ 388630 w 388630"/>
              <a:gd name="connsiteY2" fmla="*/ 1646520 h 1646520"/>
              <a:gd name="connsiteX3" fmla="*/ 0 w 388630"/>
              <a:gd name="connsiteY3" fmla="*/ 1176755 h 1646520"/>
              <a:gd name="connsiteX0" fmla="*/ 0 w 394951"/>
              <a:gd name="connsiteY0" fmla="*/ 1231548 h 1646520"/>
              <a:gd name="connsiteX1" fmla="*/ 332710 w 394951"/>
              <a:gd name="connsiteY1" fmla="*/ 0 h 1646520"/>
              <a:gd name="connsiteX2" fmla="*/ 394951 w 394951"/>
              <a:gd name="connsiteY2" fmla="*/ 1646520 h 1646520"/>
              <a:gd name="connsiteX3" fmla="*/ 0 w 394951"/>
              <a:gd name="connsiteY3" fmla="*/ 1231548 h 1646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4951" h="1646520">
                <a:moveTo>
                  <a:pt x="0" y="1231548"/>
                </a:moveTo>
                <a:lnTo>
                  <a:pt x="332710" y="0"/>
                </a:lnTo>
                <a:lnTo>
                  <a:pt x="394951" y="1646520"/>
                </a:lnTo>
                <a:lnTo>
                  <a:pt x="0" y="123154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5857884" y="5000635"/>
            <a:ext cx="32146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hr-HR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1. </a:t>
            </a:r>
            <a:r>
              <a:rPr lang="hr-HR" sz="1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Strateški </a:t>
            </a:r>
            <a:r>
              <a:rPr lang="hr-HR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plan </a:t>
            </a:r>
            <a:r>
              <a:rPr lang="hr-HR" sz="1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razvoja </a:t>
            </a:r>
          </a:p>
          <a:p>
            <a:pPr>
              <a:buNone/>
            </a:pPr>
            <a:r>
              <a:rPr lang="hr-HR" sz="1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energetskog </a:t>
            </a:r>
            <a:r>
              <a:rPr lang="hr-HR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sektora F</a:t>
            </a:r>
            <a:r>
              <a:rPr lang="hr-HR" sz="1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BiH</a:t>
            </a:r>
            <a:r>
              <a:rPr lang="hr-HR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</a:t>
            </a:r>
          </a:p>
          <a:p>
            <a:pPr>
              <a:buNone/>
            </a:pPr>
            <a:r>
              <a:rPr lang="hr-HR" sz="1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2. Energetsko </a:t>
            </a:r>
            <a:r>
              <a:rPr lang="hr-HR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zakonodavstvo, </a:t>
            </a:r>
          </a:p>
          <a:p>
            <a:pPr>
              <a:buNone/>
            </a:pPr>
            <a:r>
              <a:rPr lang="pl-PL" sz="1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3. Zakon </a:t>
            </a:r>
            <a:r>
              <a:rPr lang="pl-PL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 energetskoj </a:t>
            </a:r>
            <a:r>
              <a:rPr lang="pl-PL" sz="1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efikasnosti</a:t>
            </a:r>
          </a:p>
          <a:p>
            <a:pPr>
              <a:buNone/>
            </a:pPr>
            <a:r>
              <a:rPr lang="pl-PL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pl-PL" sz="1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</a:t>
            </a:r>
            <a:endParaRPr lang="en-US" sz="1100" b="1" dirty="0">
              <a:solidFill>
                <a:schemeClr val="tx1">
                  <a:lumMod val="85000"/>
                  <a:lumOff val="1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5" name="Group 2"/>
          <p:cNvGrpSpPr/>
          <p:nvPr/>
        </p:nvGrpSpPr>
        <p:grpSpPr>
          <a:xfrm>
            <a:off x="1847666" y="1133295"/>
            <a:ext cx="1500198" cy="1071569"/>
            <a:chOff x="1709153" y="1892509"/>
            <a:chExt cx="1500198" cy="1240637"/>
          </a:xfrm>
        </p:grpSpPr>
        <p:sp>
          <p:nvSpPr>
            <p:cNvPr id="41" name="TextBox 27"/>
            <p:cNvSpPr txBox="1"/>
            <p:nvPr/>
          </p:nvSpPr>
          <p:spPr>
            <a:xfrm>
              <a:off x="1746667" y="1892509"/>
              <a:ext cx="184731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s-HN" sz="1050" b="1" i="1" dirty="0">
                <a:solidFill>
                  <a:srgbClr val="F5C24C"/>
                </a:solidFill>
                <a:latin typeface="Signika Negative" pitchFamily="2" charset="0"/>
              </a:endParaRPr>
            </a:p>
          </p:txBody>
        </p:sp>
        <p:sp>
          <p:nvSpPr>
            <p:cNvPr id="42" name="TextBox 27"/>
            <p:cNvSpPr txBox="1"/>
            <p:nvPr/>
          </p:nvSpPr>
          <p:spPr>
            <a:xfrm>
              <a:off x="1709153" y="2536282"/>
              <a:ext cx="1500198" cy="596864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100"/>
                </a:lnSpc>
              </a:pPr>
              <a:r>
                <a:rPr lang="es-HN" sz="12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MINISTARSTVO</a:t>
              </a:r>
            </a:p>
            <a:p>
              <a:pPr algn="ctr">
                <a:lnSpc>
                  <a:spcPts val="1100"/>
                </a:lnSpc>
              </a:pPr>
              <a:r>
                <a:rPr lang="es-HN" sz="12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PROSTORNOG</a:t>
              </a:r>
            </a:p>
            <a:p>
              <a:pPr algn="ctr">
                <a:lnSpc>
                  <a:spcPts val="1100"/>
                </a:lnSpc>
              </a:pPr>
              <a:r>
                <a:rPr lang="bs-Latn-BA" sz="12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UREĐENJA</a:t>
              </a:r>
              <a:endParaRPr lang="es-HN" sz="12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3"/>
          <p:cNvGrpSpPr/>
          <p:nvPr/>
        </p:nvGrpSpPr>
        <p:grpSpPr>
          <a:xfrm>
            <a:off x="3275856" y="2276872"/>
            <a:ext cx="2382300" cy="1918574"/>
            <a:chOff x="218603" y="2408888"/>
            <a:chExt cx="1144541" cy="921749"/>
          </a:xfrm>
        </p:grpSpPr>
        <p:sp>
          <p:nvSpPr>
            <p:cNvPr id="55" name="Oval 54"/>
            <p:cNvSpPr/>
            <p:nvPr/>
          </p:nvSpPr>
          <p:spPr>
            <a:xfrm>
              <a:off x="323528" y="2408888"/>
              <a:ext cx="921749" cy="92174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218603" y="2671791"/>
              <a:ext cx="1144541" cy="354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RESORNA</a:t>
              </a:r>
            </a:p>
            <a:p>
              <a:pPr algn="ctr"/>
              <a:r>
                <a:rPr lang="en-US" sz="14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FEDERALNA</a:t>
              </a:r>
            </a:p>
            <a:p>
              <a:pPr algn="ctr"/>
              <a:r>
                <a:rPr lang="en-US" sz="14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MINISTARSTVA</a:t>
              </a:r>
              <a:endParaRPr lang="en-US" sz="14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38" name="TextBox 27"/>
          <p:cNvSpPr txBox="1"/>
          <p:nvPr/>
        </p:nvSpPr>
        <p:spPr>
          <a:xfrm>
            <a:off x="5929322" y="1699027"/>
            <a:ext cx="1485608" cy="51552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100"/>
              </a:lnSpc>
            </a:pPr>
            <a:r>
              <a:rPr lang="es-HN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MINISTARSTVO</a:t>
            </a:r>
          </a:p>
          <a:p>
            <a:pPr algn="ctr">
              <a:lnSpc>
                <a:spcPts val="1100"/>
              </a:lnSpc>
            </a:pPr>
            <a:r>
              <a:rPr lang="bs-Latn-BA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OKOLIŠA I</a:t>
            </a:r>
          </a:p>
          <a:p>
            <a:pPr algn="ctr">
              <a:lnSpc>
                <a:spcPts val="1100"/>
              </a:lnSpc>
            </a:pPr>
            <a:r>
              <a:rPr lang="bs-Latn-BA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TURIZMA</a:t>
            </a:r>
            <a:endParaRPr lang="es-HN" sz="1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9" name="TextBox 27"/>
          <p:cNvSpPr txBox="1"/>
          <p:nvPr/>
        </p:nvSpPr>
        <p:spPr>
          <a:xfrm>
            <a:off x="5940152" y="4293096"/>
            <a:ext cx="1584176" cy="65659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100"/>
              </a:lnSpc>
            </a:pPr>
            <a:r>
              <a:rPr lang="bs-Latn-BA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MINISTARSTVO</a:t>
            </a:r>
          </a:p>
          <a:p>
            <a:pPr algn="ctr">
              <a:lnSpc>
                <a:spcPts val="1100"/>
              </a:lnSpc>
            </a:pPr>
            <a:r>
              <a:rPr lang="bs-Latn-BA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ENERGIJE,</a:t>
            </a:r>
          </a:p>
          <a:p>
            <a:pPr algn="ctr">
              <a:lnSpc>
                <a:spcPts val="1100"/>
              </a:lnSpc>
            </a:pPr>
            <a:r>
              <a:rPr lang="bs-Latn-BA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RUDARSTVA I</a:t>
            </a:r>
          </a:p>
          <a:p>
            <a:pPr algn="ctr">
              <a:lnSpc>
                <a:spcPts val="1100"/>
              </a:lnSpc>
            </a:pPr>
            <a:r>
              <a:rPr lang="bs-Latn-BA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INDUSTRIJE</a:t>
            </a:r>
            <a:endParaRPr lang="es-HN" sz="1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857884" y="2214553"/>
            <a:ext cx="3214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hr-HR" sz="1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1. Zakon </a:t>
            </a:r>
            <a:r>
              <a:rPr lang="hr-HR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 zaštiti okoliša </a:t>
            </a:r>
            <a:r>
              <a:rPr lang="hr-HR" sz="1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FBiH,</a:t>
            </a:r>
          </a:p>
          <a:p>
            <a:pPr>
              <a:buNone/>
            </a:pPr>
            <a:r>
              <a:rPr lang="hr-HR" sz="1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2. Zakon </a:t>
            </a:r>
            <a:r>
              <a:rPr lang="hr-HR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 Fondu za zaštitu okoliša </a:t>
            </a:r>
            <a:r>
              <a:rPr lang="hr-HR" sz="1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FBiH</a:t>
            </a:r>
            <a:endParaRPr lang="en-US" sz="1100" b="1" dirty="0">
              <a:solidFill>
                <a:schemeClr val="tx1">
                  <a:lumMod val="85000"/>
                  <a:lumOff val="1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14314" y="2214553"/>
            <a:ext cx="321467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None/>
            </a:pPr>
            <a:r>
              <a:rPr lang="hr-HR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1</a:t>
            </a:r>
            <a:r>
              <a:rPr lang="hr-HR" sz="1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Zakon </a:t>
            </a:r>
            <a:r>
              <a:rPr lang="hr-HR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 prostornom uređenju </a:t>
            </a:r>
            <a:r>
              <a:rPr lang="hr-HR" sz="1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FBiH</a:t>
            </a:r>
            <a:r>
              <a:rPr lang="hr-HR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</a:p>
          <a:p>
            <a:pPr algn="r">
              <a:buNone/>
            </a:pPr>
            <a:r>
              <a:rPr lang="hr-HR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     2</a:t>
            </a:r>
            <a:r>
              <a:rPr lang="hr-HR" sz="1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Paket </a:t>
            </a:r>
            <a:r>
              <a:rPr lang="hr-HR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podzakonskih akata za eneregtsku efikasnost</a:t>
            </a:r>
            <a:endParaRPr lang="en-US" sz="1100" b="1" dirty="0">
              <a:solidFill>
                <a:schemeClr val="tx1">
                  <a:lumMod val="85000"/>
                  <a:lumOff val="1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7" name="Subtitle 2"/>
          <p:cNvSpPr txBox="1">
            <a:spLocks/>
          </p:cNvSpPr>
          <p:nvPr/>
        </p:nvSpPr>
        <p:spPr>
          <a:xfrm>
            <a:off x="0" y="6500834"/>
            <a:ext cx="9144000" cy="3571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s-Latn-BA" sz="1400" b="1" i="0" u="none" strike="noStrike" kern="1200" cap="none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ENERGETSKA EFIKASNOST U FBIH</a:t>
            </a:r>
            <a:endParaRPr kumimoji="0" lang="en-US" sz="1400" b="1" i="0" u="none" strike="noStrike" kern="1200" cap="none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34" name="Subtitle 2"/>
          <p:cNvSpPr txBox="1">
            <a:spLocks/>
          </p:cNvSpPr>
          <p:nvPr/>
        </p:nvSpPr>
        <p:spPr>
          <a:xfrm>
            <a:off x="0" y="6597352"/>
            <a:ext cx="6516216" cy="260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s-Latn-BA" sz="1000" i="0" u="none" strike="noStrike" kern="0" cap="none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endParaRPr kumimoji="0" lang="en-US" sz="1000" i="0" u="none" strike="noStrike" kern="0" cap="none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87016" y="144016"/>
            <a:ext cx="8856984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bs-Latn-BA" sz="2000" b="1" kern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PRAVNI I INSTITUCIONALNI OKVIR</a:t>
            </a:r>
          </a:p>
          <a:p>
            <a:pPr>
              <a:lnSpc>
                <a:spcPts val="2000"/>
              </a:lnSpc>
            </a:pPr>
            <a:r>
              <a:rPr lang="bs-Latn-BA" sz="2000" b="1" kern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ZA ENERGETSKU EFIKASNOST U FBiH</a:t>
            </a:r>
            <a:endParaRPr lang="en-US" sz="2000" b="1" kern="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6" name="Subtitle 2"/>
          <p:cNvSpPr txBox="1">
            <a:spLocks/>
          </p:cNvSpPr>
          <p:nvPr/>
        </p:nvSpPr>
        <p:spPr>
          <a:xfrm>
            <a:off x="6660232" y="6597352"/>
            <a:ext cx="2376264" cy="260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s-Latn-BA" sz="1000" b="1" i="0" u="none" strike="noStrike" kern="0" cap="none" normalizeH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03</a:t>
            </a:r>
            <a:endParaRPr kumimoji="0" lang="en-US" sz="1000" b="1" i="0" u="none" strike="noStrike" kern="0" cap="none" normalizeH="0" noProof="0" dirty="0">
              <a:ln>
                <a:noFill/>
              </a:ln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8729692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500"/>
                            </p:stCondLst>
                            <p:childTnLst>
                              <p:par>
                                <p:cTn id="7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0"/>
                            </p:stCondLst>
                            <p:childTnLst>
                              <p:par>
                                <p:cTn id="8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500"/>
                            </p:stCondLst>
                            <p:childTnLst>
                              <p:par>
                                <p:cTn id="8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44" grpId="0" animBg="1"/>
      <p:bldP spid="52" grpId="0" animBg="1"/>
      <p:bldP spid="40" grpId="0"/>
      <p:bldP spid="38" grpId="0" build="allAtOnce" animBg="1"/>
      <p:bldP spid="39" grpId="0" build="allAtOnce" animBg="1"/>
      <p:bldP spid="43" grpId="0"/>
      <p:bldP spid="46" grpId="0"/>
      <p:bldP spid="47" grpId="0"/>
      <p:bldP spid="34" grpId="0"/>
      <p:bldP spid="35" grpId="0"/>
      <p:bldP spid="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4427984" y="1700808"/>
            <a:ext cx="4689888" cy="4392488"/>
            <a:chOff x="-684584" y="1340768"/>
            <a:chExt cx="4689888" cy="4392488"/>
          </a:xfrm>
        </p:grpSpPr>
        <p:sp>
          <p:nvSpPr>
            <p:cNvPr id="28" name="Oval 27"/>
            <p:cNvSpPr/>
            <p:nvPr/>
          </p:nvSpPr>
          <p:spPr>
            <a:xfrm>
              <a:off x="-684584" y="1340768"/>
              <a:ext cx="4392488" cy="4392488"/>
            </a:xfrm>
            <a:prstGeom prst="ellipse">
              <a:avLst/>
            </a:prstGeom>
            <a:solidFill>
              <a:schemeClr val="tx1">
                <a:lumMod val="95000"/>
                <a:lumOff val="5000"/>
                <a:alpha val="61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-387184" y="1340768"/>
              <a:ext cx="4392488" cy="4392488"/>
            </a:xfrm>
            <a:prstGeom prst="ellipse">
              <a:avLst/>
            </a:prstGeom>
            <a:solidFill>
              <a:srgbClr val="FF0000">
                <a:alpha val="6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Rectangle 26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18" name="Subtitle 2"/>
          <p:cNvSpPr txBox="1">
            <a:spLocks/>
          </p:cNvSpPr>
          <p:nvPr/>
        </p:nvSpPr>
        <p:spPr>
          <a:xfrm>
            <a:off x="4644008" y="3212976"/>
            <a:ext cx="4176464" cy="17859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500"/>
              </a:lnSpc>
              <a:buNone/>
            </a:pPr>
            <a:r>
              <a:rPr lang="bs-Latn-BA" sz="3500" b="1" spc="-15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ENERGETSKA</a:t>
            </a:r>
          </a:p>
          <a:p>
            <a:pPr marL="0" indent="0">
              <a:lnSpc>
                <a:spcPts val="2500"/>
              </a:lnSpc>
              <a:buNone/>
            </a:pPr>
            <a:r>
              <a:rPr lang="bs-Latn-BA" sz="3500" b="1" spc="-15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EFIKASNOST U</a:t>
            </a:r>
          </a:p>
          <a:p>
            <a:pPr marL="0" indent="0">
              <a:lnSpc>
                <a:spcPts val="2500"/>
              </a:lnSpc>
              <a:buNone/>
            </a:pPr>
            <a:r>
              <a:rPr lang="bs-Latn-BA" sz="3500" b="1" spc="-15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ZGRADARSTVU</a:t>
            </a:r>
            <a:endParaRPr lang="en-US" sz="3500" b="1" spc="-15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6" name="Group 9"/>
          <p:cNvGrpSpPr/>
          <p:nvPr/>
        </p:nvGrpSpPr>
        <p:grpSpPr>
          <a:xfrm>
            <a:off x="466974" y="1583582"/>
            <a:ext cx="725496" cy="412373"/>
            <a:chOff x="3447299" y="2204865"/>
            <a:chExt cx="725496" cy="412373"/>
          </a:xfrm>
        </p:grpSpPr>
        <p:sp>
          <p:nvSpPr>
            <p:cNvPr id="11" name="Pentagon 10"/>
            <p:cNvSpPr/>
            <p:nvPr/>
          </p:nvSpPr>
          <p:spPr>
            <a:xfrm>
              <a:off x="3581855" y="2204865"/>
              <a:ext cx="590940" cy="387962"/>
            </a:xfrm>
            <a:prstGeom prst="homePlate">
              <a:avLst>
                <a:gd name="adj" fmla="val 32814"/>
              </a:avLst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Pentagon 11"/>
            <p:cNvSpPr/>
            <p:nvPr/>
          </p:nvSpPr>
          <p:spPr>
            <a:xfrm>
              <a:off x="3447299" y="2204865"/>
              <a:ext cx="566117" cy="387962"/>
            </a:xfrm>
            <a:prstGeom prst="homePlate">
              <a:avLst>
                <a:gd name="adj" fmla="val 25095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ubtitle 2"/>
            <p:cNvSpPr txBox="1">
              <a:spLocks/>
            </p:cNvSpPr>
            <p:nvPr/>
          </p:nvSpPr>
          <p:spPr>
            <a:xfrm>
              <a:off x="3481272" y="2223914"/>
              <a:ext cx="517581" cy="39332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800" b="1" spc="-150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01.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67474" y="2080086"/>
            <a:ext cx="3885714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sz="1700" b="1" dirty="0" smtClean="0">
                <a:ea typeface="Tahoma" pitchFamily="34" charset="0"/>
                <a:cs typeface="Tahoma" pitchFamily="34" charset="0"/>
              </a:rPr>
              <a:t>DIREKTIVA O ENERGETSKOJ EFIKASNOSTI U KRAJNJOJ UPOTREBI I ENERGETSKIM USLUGAMA.</a:t>
            </a:r>
            <a:endParaRPr lang="en-US" sz="1700" b="1" dirty="0"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7" name="Group 14"/>
          <p:cNvGrpSpPr/>
          <p:nvPr/>
        </p:nvGrpSpPr>
        <p:grpSpPr>
          <a:xfrm>
            <a:off x="466974" y="3207980"/>
            <a:ext cx="725496" cy="412373"/>
            <a:chOff x="3447299" y="2204865"/>
            <a:chExt cx="725496" cy="412373"/>
          </a:xfrm>
        </p:grpSpPr>
        <p:sp>
          <p:nvSpPr>
            <p:cNvPr id="16" name="Pentagon 15"/>
            <p:cNvSpPr/>
            <p:nvPr/>
          </p:nvSpPr>
          <p:spPr>
            <a:xfrm>
              <a:off x="3581855" y="2204865"/>
              <a:ext cx="590940" cy="387962"/>
            </a:xfrm>
            <a:prstGeom prst="homePlate">
              <a:avLst>
                <a:gd name="adj" fmla="val 32814"/>
              </a:avLst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Pentagon 16"/>
            <p:cNvSpPr/>
            <p:nvPr/>
          </p:nvSpPr>
          <p:spPr>
            <a:xfrm>
              <a:off x="3447299" y="2204865"/>
              <a:ext cx="566117" cy="387962"/>
            </a:xfrm>
            <a:prstGeom prst="homePlate">
              <a:avLst>
                <a:gd name="adj" fmla="val 25095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ubtitle 2"/>
            <p:cNvSpPr txBox="1">
              <a:spLocks/>
            </p:cNvSpPr>
            <p:nvPr/>
          </p:nvSpPr>
          <p:spPr>
            <a:xfrm>
              <a:off x="3481272" y="2223914"/>
              <a:ext cx="517581" cy="39332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bs-Latn-BA" sz="1800" b="1" spc="-150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02</a:t>
              </a:r>
              <a:r>
                <a:rPr lang="en-US" sz="1800" b="1" spc="-150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.</a:t>
              </a: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367474" y="3704484"/>
            <a:ext cx="388571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sz="1700" b="1" dirty="0" smtClean="0">
                <a:ea typeface="Tahoma" pitchFamily="34" charset="0"/>
                <a:cs typeface="Tahoma" pitchFamily="34" charset="0"/>
              </a:rPr>
              <a:t>DIREKTIVA O ENERGETSKIM KARAKTERISTIKAMA ZGRADA.</a:t>
            </a:r>
            <a:endParaRPr lang="en-US" sz="1700" b="1" dirty="0">
              <a:ea typeface="Tahoma" pitchFamily="34" charset="0"/>
              <a:cs typeface="Tahoma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95536" y="4941168"/>
            <a:ext cx="3885714" cy="147732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bs-Latn-BA" sz="1500" b="1" dirty="0" smtClean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PRAVILNIK O ENERGETSKOM CERTIFICIRANJU ZGRADA</a:t>
            </a:r>
            <a:br>
              <a:rPr lang="bs-Latn-BA" sz="1500" b="1" dirty="0" smtClean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bs-Latn-BA" sz="1500" b="1" dirty="0" smtClean="0">
              <a:solidFill>
                <a:sysClr val="windowText" lastClr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>
              <a:buAutoNum type="arabicPeriod"/>
            </a:pPr>
            <a:r>
              <a:rPr lang="bs-Latn-BA" sz="1500" b="1" dirty="0" smtClean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PRAVILNIK O USLOVIMA ZA LICA KOJA VRŠE ENERGETSKO CERTIFICIRANJE OBJEKATA</a:t>
            </a:r>
          </a:p>
        </p:txBody>
      </p:sp>
      <p:sp>
        <p:nvSpPr>
          <p:cNvPr id="36" name="Right Arrow 35"/>
          <p:cNvSpPr/>
          <p:nvPr/>
        </p:nvSpPr>
        <p:spPr>
          <a:xfrm rot="5400000">
            <a:off x="2091429" y="4258517"/>
            <a:ext cx="285752" cy="642942"/>
          </a:xfrm>
          <a:prstGeom prst="righ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22" name="Rectangle 21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24" name="Subtitle 2"/>
          <p:cNvSpPr txBox="1">
            <a:spLocks/>
          </p:cNvSpPr>
          <p:nvPr/>
        </p:nvSpPr>
        <p:spPr>
          <a:xfrm>
            <a:off x="0" y="6597352"/>
            <a:ext cx="6516216" cy="260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s-Latn-BA" sz="1000" i="0" u="none" strike="noStrike" kern="0" cap="none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endParaRPr kumimoji="0" lang="en-US" sz="1000" i="0" u="none" strike="noStrike" kern="0" cap="none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87016" y="144016"/>
            <a:ext cx="8856984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bs-Latn-BA" sz="2000" b="1" kern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AKTIVNOSTI FEDERALNOG MINISTARSTVA</a:t>
            </a:r>
          </a:p>
          <a:p>
            <a:pPr>
              <a:lnSpc>
                <a:spcPts val="2000"/>
              </a:lnSpc>
            </a:pPr>
            <a:r>
              <a:rPr lang="bs-Latn-BA" sz="2000" b="1" kern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PROSTORNOG UREĐENJA</a:t>
            </a:r>
            <a:endParaRPr lang="en-US" sz="2000" b="1" kern="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6" name="Subtitle 2"/>
          <p:cNvSpPr txBox="1">
            <a:spLocks/>
          </p:cNvSpPr>
          <p:nvPr/>
        </p:nvSpPr>
        <p:spPr>
          <a:xfrm>
            <a:off x="6660232" y="6597352"/>
            <a:ext cx="2376264" cy="260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s-Latn-BA" sz="1000" b="1" i="0" u="none" strike="noStrike" kern="0" cap="none" normalizeH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04</a:t>
            </a:r>
            <a:endParaRPr kumimoji="0" lang="en-US" sz="1000" b="1" i="0" u="none" strike="noStrike" kern="0" cap="none" normalizeH="0" noProof="0" dirty="0">
              <a:ln>
                <a:noFill/>
              </a:ln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662859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5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allAtOnce"/>
      <p:bldP spid="14" grpId="0"/>
      <p:bldP spid="21" grpId="0"/>
      <p:bldP spid="30" grpId="0" animBg="1"/>
      <p:bldP spid="36" grpId="0" animBg="1"/>
      <p:bldP spid="24" grpId="0"/>
      <p:bldP spid="25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graphicFrame>
        <p:nvGraphicFramePr>
          <p:cNvPr id="34" name="Chart 33"/>
          <p:cNvGraphicFramePr/>
          <p:nvPr>
            <p:extLst>
              <p:ext uri="{D42A27DB-BD31-4B8C-83A1-F6EECF244321}">
                <p14:modId xmlns="" xmlns:p14="http://schemas.microsoft.com/office/powerpoint/2010/main" val="2513373025"/>
              </p:ext>
            </p:extLst>
          </p:nvPr>
        </p:nvGraphicFramePr>
        <p:xfrm>
          <a:off x="3815408" y="2149166"/>
          <a:ext cx="5328592" cy="4708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0" name="TextBox 39"/>
          <p:cNvSpPr txBox="1"/>
          <p:nvPr/>
        </p:nvSpPr>
        <p:spPr>
          <a:xfrm>
            <a:off x="179512" y="1700808"/>
            <a:ext cx="73813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defRPr/>
            </a:pPr>
            <a:r>
              <a:rPr lang="bs-Latn-BA" sz="2000" b="1" dirty="0" smtClean="0"/>
              <a:t>CIJENE ENERGENATA</a:t>
            </a:r>
          </a:p>
          <a:p>
            <a:pPr marL="342900" indent="-342900">
              <a:defRPr/>
            </a:pPr>
            <a:r>
              <a:rPr lang="bs-Latn-BA" sz="1600" b="1" dirty="0" smtClean="0"/>
              <a:t>SU </a:t>
            </a:r>
            <a:r>
              <a:rPr lang="bs-Latn-BA" sz="1600" b="1" dirty="0"/>
              <a:t>U STALNOM PORASTU</a:t>
            </a:r>
          </a:p>
          <a:p>
            <a:pPr marL="342900" indent="-342900">
              <a:defRPr/>
            </a:pPr>
            <a:endParaRPr lang="bs-Latn-BA" sz="1600" b="1" dirty="0" smtClean="0"/>
          </a:p>
          <a:p>
            <a:pPr marL="342900" indent="-342900">
              <a:defRPr/>
            </a:pPr>
            <a:r>
              <a:rPr lang="bs-Latn-BA" sz="2000" b="1" dirty="0" smtClean="0"/>
              <a:t>POTRŠNJA ENERGIJE</a:t>
            </a:r>
          </a:p>
          <a:p>
            <a:pPr marL="342900" indent="-342900">
              <a:defRPr/>
            </a:pPr>
            <a:r>
              <a:rPr lang="bs-Latn-BA" sz="1600" b="1" dirty="0" smtClean="0"/>
              <a:t>JE </a:t>
            </a:r>
            <a:r>
              <a:rPr lang="bs-Latn-BA" sz="1600" b="1" dirty="0"/>
              <a:t>U STALNOM PORASTU </a:t>
            </a:r>
            <a:endParaRPr lang="bs-Latn-BA" sz="1600" b="1" dirty="0" smtClean="0"/>
          </a:p>
          <a:p>
            <a:pPr marL="342900" indent="-342900">
              <a:defRPr/>
            </a:pPr>
            <a:endParaRPr lang="pl-PL" b="1" dirty="0" smtClean="0"/>
          </a:p>
          <a:p>
            <a:pPr marL="342900" indent="-342900">
              <a:defRPr/>
            </a:pPr>
            <a:r>
              <a:rPr lang="pl-PL" sz="2000" b="1" dirty="0" smtClean="0"/>
              <a:t>ZGRADE TROŠE VIŠE OD 40%</a:t>
            </a:r>
          </a:p>
          <a:p>
            <a:pPr marL="342900" indent="-342900">
              <a:defRPr/>
            </a:pPr>
            <a:r>
              <a:rPr lang="pl-PL" b="1" dirty="0" smtClean="0"/>
              <a:t>UKUPNE POTROŠNJE  ENERGIJE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0" y="6597352"/>
            <a:ext cx="6516216" cy="260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s-Latn-BA" sz="1000" i="0" u="none" strike="noStrike" kern="0" cap="none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endParaRPr kumimoji="0" lang="en-US" sz="1000" i="0" u="none" strike="noStrike" kern="0" cap="none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79512" y="288032"/>
            <a:ext cx="8964488" cy="348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bs-Latn-BA" sz="2000" b="1" kern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ENERGETSKA EFIKASNOST U ZGRADARSTVU</a:t>
            </a:r>
            <a:endParaRPr lang="en-US" sz="2000" b="1" kern="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6660232" y="6597352"/>
            <a:ext cx="2376264" cy="260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bs-Latn-BA" sz="1000" b="1" kern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05</a:t>
            </a:r>
            <a:endParaRPr kumimoji="0" lang="en-US" sz="1000" b="1" i="0" u="none" strike="noStrike" kern="0" cap="none" normalizeH="0" noProof="0" dirty="0">
              <a:ln>
                <a:noFill/>
              </a:ln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60032" y="1628800"/>
            <a:ext cx="3960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defRPr/>
            </a:pPr>
            <a:r>
              <a:rPr lang="bs-Latn-BA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POTROŠAČI ENERGIJE</a:t>
            </a:r>
            <a:endParaRPr lang="en-US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662859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35" dur="3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5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4" grpId="0">
        <p:bldAsOne/>
      </p:bldGraphic>
      <p:bldP spid="40" grpId="0" build="p"/>
      <p:bldP spid="13" grpId="0"/>
      <p:bldP spid="14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pic>
        <p:nvPicPr>
          <p:cNvPr id="13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44009" y="1916832"/>
            <a:ext cx="4664495" cy="2664296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4427984" y="4653136"/>
            <a:ext cx="32758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50-60%</a:t>
            </a:r>
            <a:r>
              <a:rPr lang="pl-PL" sz="1400" b="1" dirty="0" smtClean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UKUPNIH</a:t>
            </a:r>
          </a:p>
          <a:p>
            <a:r>
              <a:rPr lang="pl-PL" sz="1400" b="1" dirty="0" smtClean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ENERGETSKIH POTREBA</a:t>
            </a:r>
          </a:p>
          <a:p>
            <a:r>
              <a:rPr lang="pl-PL" sz="1400" b="1" dirty="0" smtClean="0">
                <a:solidFill>
                  <a:srgbClr val="2A303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ZGRADE  TROŠI SE NA ZAGRIJAVANJE!</a:t>
            </a:r>
          </a:p>
          <a:p>
            <a:endParaRPr lang="pl-PL" sz="1400" b="1" dirty="0" smtClean="0">
              <a:solidFill>
                <a:srgbClr val="2A303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pl-PL" b="1" dirty="0" smtClean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70%</a:t>
            </a:r>
            <a:r>
              <a:rPr lang="pl-PL" sz="1400" b="1" dirty="0" smtClean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GUBITAKA TOPLOTE</a:t>
            </a:r>
          </a:p>
          <a:p>
            <a:r>
              <a:rPr lang="pl-PL" sz="1400" b="1" dirty="0" smtClean="0">
                <a:solidFill>
                  <a:srgbClr val="2A303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ODNOSI SE NA PROZORE, VRATA I VANJSKE ZIDOVE! 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0" y="6597352"/>
            <a:ext cx="4067944" cy="260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s-Latn-BA" sz="1000" i="0" u="none" strike="noStrike" kern="0" cap="none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endParaRPr kumimoji="0" lang="en-US" sz="1000" i="0" u="none" strike="noStrike" kern="0" cap="none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7504" y="288032"/>
            <a:ext cx="9036496" cy="348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bs-Latn-BA" sz="2000" b="1" kern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ENERGETSKA EFIKASNOST U ZGRADARSTVU</a:t>
            </a:r>
            <a:endParaRPr lang="en-US" sz="2000" b="1" kern="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6660232" y="6597352"/>
            <a:ext cx="2376264" cy="260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bs-Latn-BA" sz="1000" b="1" kern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06</a:t>
            </a:r>
            <a:endParaRPr kumimoji="0" lang="en-US" sz="1000" b="1" i="0" u="none" strike="noStrike" kern="0" cap="none" normalizeH="0" noProof="0" dirty="0">
              <a:ln>
                <a:noFill/>
              </a:ln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44016" y="1556792"/>
            <a:ext cx="4572000" cy="3539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s-Latn-BA" sz="17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POTROŠNJA ENERGIJE U ZGRADAMA</a:t>
            </a:r>
          </a:p>
        </p:txBody>
      </p:sp>
      <p:pic>
        <p:nvPicPr>
          <p:cNvPr id="17" name="Picture 16" descr="ico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205024"/>
            <a:ext cx="720000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 descr="ico_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2997112"/>
            <a:ext cx="720000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 descr="ico_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3789040"/>
            <a:ext cx="720000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ico_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1520" y="4581128"/>
            <a:ext cx="720000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 descr="ico_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1520" y="5373216"/>
            <a:ext cx="720000" cy="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Rectangle 21"/>
          <p:cNvSpPr/>
          <p:nvPr/>
        </p:nvSpPr>
        <p:spPr>
          <a:xfrm>
            <a:off x="971600" y="2421048"/>
            <a:ext cx="16561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s-Latn-BA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ZAGRIJAVANJE</a:t>
            </a:r>
          </a:p>
        </p:txBody>
      </p:sp>
      <p:sp>
        <p:nvSpPr>
          <p:cNvPr id="23" name="Rectangle 22"/>
          <p:cNvSpPr/>
          <p:nvPr/>
        </p:nvSpPr>
        <p:spPr>
          <a:xfrm>
            <a:off x="971600" y="3121964"/>
            <a:ext cx="22322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s-Latn-BA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HLAĐENJE - KLIMATIZACIJA</a:t>
            </a:r>
          </a:p>
        </p:txBody>
      </p:sp>
      <p:sp>
        <p:nvSpPr>
          <p:cNvPr id="24" name="Rectangle 23"/>
          <p:cNvSpPr/>
          <p:nvPr/>
        </p:nvSpPr>
        <p:spPr>
          <a:xfrm>
            <a:off x="971600" y="4005064"/>
            <a:ext cx="15841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s-Latn-BA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VENTILACIJA</a:t>
            </a:r>
          </a:p>
        </p:txBody>
      </p:sp>
      <p:sp>
        <p:nvSpPr>
          <p:cNvPr id="25" name="Rectangle 24"/>
          <p:cNvSpPr/>
          <p:nvPr/>
        </p:nvSpPr>
        <p:spPr>
          <a:xfrm>
            <a:off x="971600" y="4797152"/>
            <a:ext cx="30963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s-Latn-BA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SANITARNA TOPLA VODA</a:t>
            </a:r>
          </a:p>
        </p:txBody>
      </p:sp>
      <p:sp>
        <p:nvSpPr>
          <p:cNvPr id="26" name="Rectangle 25"/>
          <p:cNvSpPr/>
          <p:nvPr/>
        </p:nvSpPr>
        <p:spPr>
          <a:xfrm>
            <a:off x="971600" y="5589240"/>
            <a:ext cx="22321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s-Latn-BA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ELEKTRO-APARATI</a:t>
            </a:r>
          </a:p>
        </p:txBody>
      </p:sp>
      <p:sp>
        <p:nvSpPr>
          <p:cNvPr id="27" name="Oval 26"/>
          <p:cNvSpPr/>
          <p:nvPr/>
        </p:nvSpPr>
        <p:spPr>
          <a:xfrm>
            <a:off x="4644008" y="2636912"/>
            <a:ext cx="360040" cy="36004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</p:spTree>
    <p:extLst>
      <p:ext uri="{BB962C8B-B14F-4D97-AF65-F5344CB8AC3E}">
        <p14:creationId xmlns="" xmlns:p14="http://schemas.microsoft.com/office/powerpoint/2010/main" val="3266285992"/>
      </p:ext>
    </p:extLst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500"/>
                            </p:stCondLst>
                            <p:childTnLst>
                              <p:par>
                                <p:cTn id="5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500"/>
                            </p:stCondLst>
                            <p:childTnLst>
                              <p:par>
                                <p:cTn id="6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000"/>
                            </p:stCondLst>
                            <p:childTnLst>
                              <p:par>
                                <p:cTn id="7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4" grpId="0"/>
      <p:bldP spid="15" grpId="0"/>
      <p:bldP spid="16" grpId="0" build="allAtOnce"/>
      <p:bldP spid="22" grpId="0"/>
      <p:bldP spid="23" grpId="0"/>
      <p:bldP spid="24" grpId="0"/>
      <p:bldP spid="25" grpId="0"/>
      <p:bldP spid="26" grpId="0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51520" y="1484784"/>
            <a:ext cx="4608512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PREDNOSTI</a:t>
            </a:r>
          </a:p>
          <a:p>
            <a:r>
              <a:rPr lang="hr-HR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ENERGETSKI EFIKASNE GRADNJE</a:t>
            </a:r>
          </a:p>
          <a:p>
            <a:endParaRPr lang="hr-HR" sz="14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hr-HR" sz="14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hr-HR" sz="1600" b="1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Finansijska ušteda</a:t>
            </a:r>
          </a:p>
          <a:p>
            <a:r>
              <a:rPr lang="hr-HR" sz="1400" b="1" dirty="0" smtClean="0">
                <a:solidFill>
                  <a:schemeClr val="bg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kroz smanjene izdatke za grijanje, hlađenje i električnu energiju.</a:t>
            </a:r>
            <a:endParaRPr lang="bs-Latn-BA" sz="1400" b="1" dirty="0" smtClean="0">
              <a:solidFill>
                <a:schemeClr val="bg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endParaRPr lang="bs-Latn-BA" sz="16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endParaRPr lang="bs-Latn-BA" sz="16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r>
              <a:rPr lang="bs-Latn-BA" sz="1600" b="1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r>
              <a:rPr lang="nn-NO" sz="1600" b="1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u</a:t>
            </a:r>
            <a:r>
              <a:rPr lang="hr-HR" sz="1600" b="1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ž</a:t>
            </a:r>
            <a:r>
              <a:rPr lang="nn-NO" sz="1600" b="1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 </a:t>
            </a:r>
            <a:r>
              <a:rPr lang="hr-HR" sz="1600" b="1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ž</a:t>
            </a:r>
            <a:r>
              <a:rPr lang="nn-NO" sz="1600" b="1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ivotni vijek</a:t>
            </a:r>
            <a:r>
              <a:rPr lang="bs-Latn-BA" sz="1600" b="1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nn-NO" sz="1600" b="1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zgrade</a:t>
            </a:r>
            <a:endParaRPr lang="hr-HR" sz="1600" b="1" u="sng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endParaRPr lang="bs-Latn-BA" sz="14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endParaRPr lang="bs-Latn-BA" sz="14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r>
              <a:rPr lang="nn-NO" sz="1600" b="1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Ugodnije i kvalitetnije stanovanje</a:t>
            </a:r>
          </a:p>
          <a:p>
            <a:pPr>
              <a:buNone/>
            </a:pPr>
            <a:endParaRPr lang="hr-HR" sz="14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endParaRPr lang="hr-HR" sz="14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r>
              <a:rPr lang="hr-HR" sz="1600" b="1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Doprinos zaštiti okoliša</a:t>
            </a:r>
          </a:p>
          <a:p>
            <a:pPr>
              <a:buNone/>
            </a:pPr>
            <a:r>
              <a:rPr lang="hr-HR" sz="1400" b="1" dirty="0" smtClean="0">
                <a:solidFill>
                  <a:schemeClr val="bg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kroz smanjenje emisija štetnih plinova.</a:t>
            </a:r>
            <a:endParaRPr lang="pl-PL" sz="1400" b="1" dirty="0" smtClean="0">
              <a:solidFill>
                <a:schemeClr val="bg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0" y="6597352"/>
            <a:ext cx="4067944" cy="260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s-Latn-BA" sz="1000" i="0" u="none" strike="noStrike" kern="0" cap="none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endParaRPr kumimoji="0" lang="en-US" sz="1000" i="0" u="none" strike="noStrike" kern="0" cap="none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6660232" y="6597352"/>
            <a:ext cx="2376264" cy="260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bs-Latn-BA" sz="1000" b="1" kern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07</a:t>
            </a:r>
            <a:endParaRPr kumimoji="0" lang="en-US" sz="1000" b="1" i="0" u="none" strike="noStrike" kern="0" cap="none" normalizeH="0" noProof="0" dirty="0">
              <a:ln>
                <a:noFill/>
              </a:ln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5" name="Picture 74" descr="House ECO World-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1710" y="3045598"/>
            <a:ext cx="4250770" cy="355175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15" name="Rectangle 14"/>
          <p:cNvSpPr/>
          <p:nvPr/>
        </p:nvSpPr>
        <p:spPr>
          <a:xfrm>
            <a:off x="107504" y="288032"/>
            <a:ext cx="9036496" cy="348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bs-Latn-BA" sz="2000" b="1" kern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ENERGETSKA EFIKASNOST U ZGRADARSTVU</a:t>
            </a:r>
            <a:endParaRPr lang="en-US" sz="2000" b="1" kern="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662859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9" grpId="0"/>
      <p:bldP spid="13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124744"/>
            <a:ext cx="8352928" cy="184665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bs-Latn-BA" sz="1500" b="1" dirty="0" smtClean="0">
                <a:solidFill>
                  <a:schemeClr val="bg1">
                    <a:lumMod val="8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CILJANE UŠTEDE </a:t>
            </a:r>
            <a:r>
              <a:rPr lang="bs-Latn-BA" sz="15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OBAVEZE PO UGOVORU</a:t>
            </a:r>
          </a:p>
          <a:p>
            <a:r>
              <a:rPr lang="bs-Latn-BA" sz="15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ENERGETSKE ZAJEDNICE</a:t>
            </a:r>
          </a:p>
          <a:p>
            <a:endParaRPr lang="bs-Latn-BA" sz="12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bs-Latn-BA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bs-Latn-BA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NEEAP BOSNE I HERCEGOVINE (MVTEO) DEFINISAO </a:t>
            </a:r>
          </a:p>
          <a:p>
            <a:r>
              <a:rPr lang="bs-Latn-BA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CILJ OD 9% UŠTEDA DO 2018. GODINE</a:t>
            </a:r>
            <a:r>
              <a:rPr lang="bs-Latn-BA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>
              <a:buFont typeface="Wingdings" pitchFamily="2" charset="2"/>
              <a:buChar char="q"/>
            </a:pPr>
            <a:r>
              <a:rPr lang="bs-Latn-BA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bs-Latn-BA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BAZNA  GODINA RAČUNA SE 2010. GODINA</a:t>
            </a:r>
          </a:p>
          <a:p>
            <a:pPr>
              <a:buFont typeface="Wingdings" pitchFamily="2" charset="2"/>
              <a:buChar char="q"/>
            </a:pPr>
            <a:r>
              <a:rPr lang="bs-Latn-BA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AKTIVNOSTI I FINANSIJSKA SREDSTVA ZA SVAKU </a:t>
            </a:r>
          </a:p>
          <a:p>
            <a:r>
              <a:rPr lang="bs-Latn-BA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GODINU KAKO BI SE OSTVARIO ZADANI CILJ</a:t>
            </a:r>
          </a:p>
          <a:p>
            <a:endParaRPr lang="bs-Latn-BA" sz="1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0" y="6597352"/>
            <a:ext cx="4067944" cy="260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000" i="0" u="none" strike="noStrike" kern="0" cap="none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6660232" y="6597352"/>
            <a:ext cx="2376264" cy="260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bs-Latn-BA" sz="1000" b="1" kern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08</a:t>
            </a:r>
            <a:endParaRPr kumimoji="0" lang="en-US" sz="1000" b="1" i="0" u="none" strike="noStrike" kern="0" cap="none" normalizeH="0" noProof="0" dirty="0">
              <a:ln>
                <a:noFill/>
              </a:ln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852936"/>
            <a:ext cx="6048672" cy="383181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bs-Latn-BA" sz="1300" b="1" dirty="0" smtClean="0">
                <a:solidFill>
                  <a:schemeClr val="bg1">
                    <a:lumMod val="8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KAKO OSTVARITI ZADANI CILJ?</a:t>
            </a:r>
          </a:p>
          <a:p>
            <a:r>
              <a:rPr lang="bs-Latn-BA" sz="1300" b="1" dirty="0" smtClean="0">
                <a:solidFill>
                  <a:schemeClr val="bg1">
                    <a:lumMod val="8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PRIMJENOM MJERA ENERGIJSKE EFIKANOSTI</a:t>
            </a:r>
          </a:p>
          <a:p>
            <a:r>
              <a:rPr lang="bs-Latn-BA" sz="1300" b="1" dirty="0" smtClean="0">
                <a:solidFill>
                  <a:schemeClr val="bg1">
                    <a:lumMod val="8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 ZGRADAMA!</a:t>
            </a:r>
          </a:p>
          <a:p>
            <a:r>
              <a:rPr lang="bs-Latn-BA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OBNOVOM ZGRADA STAMBENIH I JAVNIH U CILJU POVEĆANJA </a:t>
            </a:r>
          </a:p>
          <a:p>
            <a:r>
              <a:rPr lang="bs-Latn-BA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ENERGIJSKE EFIKASNOSTI</a:t>
            </a:r>
          </a:p>
          <a:p>
            <a:endParaRPr lang="bs-Latn-BA" sz="1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bs-Latn-BA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POSTAVLJANJEM TEHNIČKIH ZAHTJEVA  ZA  IZGRADNJU </a:t>
            </a:r>
          </a:p>
          <a:p>
            <a:r>
              <a:rPr lang="bs-Latn-BA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ENERGETSKI EFIKASNIH NOVIH ZGRADA</a:t>
            </a:r>
          </a:p>
          <a:p>
            <a:endParaRPr lang="bs-Latn-BA" sz="1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bs-Latn-BA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UVOĐENJEM ENERGIJSKI I OKOLIŠNO EFIKASNIJIH SISTEMA </a:t>
            </a:r>
          </a:p>
          <a:p>
            <a:r>
              <a:rPr lang="bs-Latn-BA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GRIJANJA</a:t>
            </a:r>
          </a:p>
          <a:p>
            <a:endParaRPr lang="bs-Latn-BA" sz="1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bs-Latn-BA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USPOSTAVOM INDIVIDUALNIH BROJILA STVARNO POTROŠENE </a:t>
            </a:r>
          </a:p>
          <a:p>
            <a:r>
              <a:rPr lang="bs-Latn-BA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ENRGIJE </a:t>
            </a:r>
          </a:p>
          <a:p>
            <a:endParaRPr lang="bs-Latn-BA" sz="1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bs-Latn-BA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KORIŠTENJEM ENERGIJSKI EFIKASNIJIH APARATA U UREDIMA I</a:t>
            </a:r>
          </a:p>
          <a:p>
            <a:r>
              <a:rPr lang="bs-Latn-BA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DOMAĆINSTVU</a:t>
            </a:r>
          </a:p>
          <a:p>
            <a:endParaRPr lang="bs-Latn-BA" sz="1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bs-Latn-BA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USPOSTAVOM PRIZVODNJE ENERGIJE IZ OBNOVLJIVIH IZVORA </a:t>
            </a:r>
          </a:p>
          <a:p>
            <a:r>
              <a:rPr lang="bs-Latn-BA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ENERGIJE</a:t>
            </a:r>
            <a:endParaRPr lang="bs-Latn-BA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15" name="Rectangle 14"/>
          <p:cNvSpPr/>
          <p:nvPr/>
        </p:nvSpPr>
        <p:spPr>
          <a:xfrm>
            <a:off x="107504" y="288032"/>
            <a:ext cx="9036496" cy="348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bs-Latn-BA" sz="2000" b="1" kern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ENERGETSKA EFIKASNOST U ZGRADARSTVU</a:t>
            </a:r>
            <a:endParaRPr lang="en-US" sz="2000" b="1" kern="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6" name="Picture 15" descr="bg 4-3-05.jpg"/>
          <p:cNvPicPr>
            <a:picLocks noChangeAspect="1"/>
          </p:cNvPicPr>
          <p:nvPr/>
        </p:nvPicPr>
        <p:blipFill>
          <a:blip r:embed="rId2" cstate="print"/>
          <a:srcRect l="25991" t="23157"/>
          <a:stretch>
            <a:fillRect/>
          </a:stretch>
        </p:blipFill>
        <p:spPr>
          <a:xfrm>
            <a:off x="4464496" y="2924944"/>
            <a:ext cx="4679504" cy="367240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66285992"/>
      </p:ext>
    </p:extLst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3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7504" y="1368351"/>
            <a:ext cx="7243738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s-Latn-BA" b="1" dirty="0" smtClean="0">
                <a:solidFill>
                  <a:schemeClr val="bg1">
                    <a:lumMod val="8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KONCEPT PROVOĐENJA</a:t>
            </a:r>
          </a:p>
          <a:p>
            <a:r>
              <a:rPr lang="bs-Latn-BA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MJERA ENERGETSKE EFIKASNOSTI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0" y="6597352"/>
            <a:ext cx="4067944" cy="260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000" i="0" u="none" strike="noStrike" kern="0" cap="none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6660232" y="6597352"/>
            <a:ext cx="2376264" cy="260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bs-Latn-BA" sz="1000" b="1" kern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09</a:t>
            </a:r>
            <a:endParaRPr kumimoji="0" lang="en-US" sz="1000" b="1" i="0" u="none" strike="noStrike" kern="0" cap="none" normalizeH="0" noProof="0" dirty="0">
              <a:ln>
                <a:noFill/>
              </a:ln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83568" y="2132856"/>
            <a:ext cx="7243738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s-Latn-BA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IZRADITI ZAKONSKU I PODZAKONSKU </a:t>
            </a:r>
          </a:p>
          <a:p>
            <a:r>
              <a:rPr lang="bs-Latn-BA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REGULATIVU</a:t>
            </a:r>
          </a:p>
          <a:p>
            <a:r>
              <a:rPr lang="bs-Latn-BA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vi-VN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Urađen</a:t>
            </a:r>
            <a:r>
              <a:rPr lang="bs-Latn-BA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 u parlamentarnoj proceduri)</a:t>
            </a:r>
          </a:p>
          <a:p>
            <a:endParaRPr lang="bs-Latn-BA" sz="12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bs-Latn-BA" sz="12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bs-Latn-BA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ŠIRITI SVIJEST JAVNOSTI KROZ PROMOTIVNE </a:t>
            </a:r>
          </a:p>
          <a:p>
            <a:r>
              <a:rPr lang="bs-Latn-BA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KAMPANJE,</a:t>
            </a:r>
          </a:p>
          <a:p>
            <a:r>
              <a:rPr lang="bs-Latn-BA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EDUKACIJE I TRENINGE</a:t>
            </a:r>
            <a:endParaRPr lang="bs-Latn-BA" sz="1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bs-Latn-BA" sz="12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bs-Latn-BA" sz="12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bs-Latn-BA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OBEZBJEDITI FINANSIJSKA SREDSTVA ZA </a:t>
            </a:r>
          </a:p>
          <a:p>
            <a:r>
              <a:rPr lang="bs-Latn-BA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IMPLEMENTACIJU MJERA</a:t>
            </a:r>
          </a:p>
          <a:p>
            <a:r>
              <a:rPr lang="bs-Latn-BA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(budžeti institucija, strani donatori, fondovi, banke, </a:t>
            </a:r>
          </a:p>
          <a:p>
            <a:r>
              <a:rPr lang="bs-Latn-BA" sz="1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esco</a:t>
            </a:r>
            <a:r>
              <a:rPr lang="bs-Latn-BA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kompanije...) </a:t>
            </a:r>
          </a:p>
          <a:p>
            <a:endParaRPr lang="bs-Latn-BA" sz="12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bs-Latn-BA" sz="12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bs-Latn-BA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REALIZIRATI MJERE</a:t>
            </a:r>
          </a:p>
          <a:p>
            <a:r>
              <a:rPr lang="bs-Latn-BA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(kompanije za inženjering, konsalting i </a:t>
            </a:r>
          </a:p>
          <a:p>
            <a:r>
              <a:rPr lang="bs-Latn-BA" sz="1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građevinsko-instalaterske</a:t>
            </a:r>
            <a:r>
              <a:rPr lang="bs-Latn-BA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radove)</a:t>
            </a:r>
          </a:p>
          <a:p>
            <a:endParaRPr lang="bs-Latn-BA" sz="12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bs-Latn-BA" sz="12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bs-Latn-BA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IZVRŠITI ANALIZU I OCJENU UŠTEDA</a:t>
            </a:r>
          </a:p>
          <a:p>
            <a:r>
              <a:rPr lang="bs-Latn-BA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(razvoj informacionog sistema energetske efikasnosti)</a:t>
            </a:r>
            <a:endParaRPr lang="bs-Latn-BA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79512" y="2132856"/>
            <a:ext cx="473750" cy="473750"/>
            <a:chOff x="4167816" y="1272009"/>
            <a:chExt cx="733671" cy="733671"/>
          </a:xfrm>
          <a:solidFill>
            <a:schemeClr val="bg1">
              <a:lumMod val="65000"/>
            </a:schemeClr>
          </a:solidFill>
        </p:grpSpPr>
        <p:sp>
          <p:nvSpPr>
            <p:cNvPr id="23" name="Oval 22"/>
            <p:cNvSpPr/>
            <p:nvPr/>
          </p:nvSpPr>
          <p:spPr>
            <a:xfrm>
              <a:off x="4167816" y="1272009"/>
              <a:ext cx="733671" cy="73367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/>
                </a:solidFill>
              </a:endParaRPr>
            </a:p>
          </p:txBody>
        </p:sp>
        <p:pic>
          <p:nvPicPr>
            <p:cNvPr id="24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5996" y="1468270"/>
              <a:ext cx="437311" cy="341147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5" name="Group 24"/>
          <p:cNvGrpSpPr/>
          <p:nvPr/>
        </p:nvGrpSpPr>
        <p:grpSpPr>
          <a:xfrm>
            <a:off x="179512" y="3099266"/>
            <a:ext cx="473750" cy="473750"/>
            <a:chOff x="4167816" y="1272009"/>
            <a:chExt cx="733671" cy="733671"/>
          </a:xfrm>
          <a:solidFill>
            <a:schemeClr val="bg1">
              <a:lumMod val="65000"/>
            </a:schemeClr>
          </a:solidFill>
        </p:grpSpPr>
        <p:sp>
          <p:nvSpPr>
            <p:cNvPr id="26" name="Oval 25"/>
            <p:cNvSpPr/>
            <p:nvPr/>
          </p:nvSpPr>
          <p:spPr>
            <a:xfrm>
              <a:off x="4167816" y="1272009"/>
              <a:ext cx="733671" cy="73367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5996" y="1468270"/>
              <a:ext cx="437311" cy="341147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8" name="Group 27"/>
          <p:cNvGrpSpPr/>
          <p:nvPr/>
        </p:nvGrpSpPr>
        <p:grpSpPr>
          <a:xfrm>
            <a:off x="179512" y="4107378"/>
            <a:ext cx="473750" cy="473750"/>
            <a:chOff x="4167816" y="1272009"/>
            <a:chExt cx="733671" cy="733671"/>
          </a:xfrm>
          <a:solidFill>
            <a:schemeClr val="bg1">
              <a:lumMod val="65000"/>
            </a:schemeClr>
          </a:solidFill>
        </p:grpSpPr>
        <p:sp>
          <p:nvSpPr>
            <p:cNvPr id="30" name="Oval 29"/>
            <p:cNvSpPr/>
            <p:nvPr/>
          </p:nvSpPr>
          <p:spPr>
            <a:xfrm>
              <a:off x="4167816" y="1272009"/>
              <a:ext cx="733671" cy="73367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1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5996" y="1468270"/>
              <a:ext cx="437311" cy="341147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2" name="Group 31"/>
          <p:cNvGrpSpPr/>
          <p:nvPr/>
        </p:nvGrpSpPr>
        <p:grpSpPr>
          <a:xfrm>
            <a:off x="179512" y="5115490"/>
            <a:ext cx="473750" cy="473750"/>
            <a:chOff x="4167816" y="1272009"/>
            <a:chExt cx="733671" cy="733671"/>
          </a:xfrm>
          <a:solidFill>
            <a:schemeClr val="bg1">
              <a:lumMod val="65000"/>
            </a:schemeClr>
          </a:solidFill>
        </p:grpSpPr>
        <p:sp>
          <p:nvSpPr>
            <p:cNvPr id="33" name="Oval 32"/>
            <p:cNvSpPr/>
            <p:nvPr/>
          </p:nvSpPr>
          <p:spPr>
            <a:xfrm>
              <a:off x="4167816" y="1272009"/>
              <a:ext cx="733671" cy="73367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4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5996" y="1468270"/>
              <a:ext cx="437311" cy="341147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5" name="Group 34"/>
          <p:cNvGrpSpPr/>
          <p:nvPr/>
        </p:nvGrpSpPr>
        <p:grpSpPr>
          <a:xfrm>
            <a:off x="179512" y="5979586"/>
            <a:ext cx="473750" cy="473750"/>
            <a:chOff x="4167816" y="1272009"/>
            <a:chExt cx="733671" cy="733671"/>
          </a:xfrm>
          <a:solidFill>
            <a:schemeClr val="bg1">
              <a:lumMod val="65000"/>
            </a:schemeClr>
          </a:solidFill>
        </p:grpSpPr>
        <p:sp>
          <p:nvSpPr>
            <p:cNvPr id="36" name="Oval 35"/>
            <p:cNvSpPr/>
            <p:nvPr/>
          </p:nvSpPr>
          <p:spPr>
            <a:xfrm>
              <a:off x="4167816" y="1272009"/>
              <a:ext cx="733671" cy="73367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7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5996" y="1468270"/>
              <a:ext cx="437311" cy="341147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9" name="Rectangle 28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38" name="Rectangle 37"/>
          <p:cNvSpPr/>
          <p:nvPr/>
        </p:nvSpPr>
        <p:spPr>
          <a:xfrm>
            <a:off x="107504" y="288032"/>
            <a:ext cx="9036496" cy="348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bs-Latn-BA" sz="2000" b="1" kern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ENERGETSKA EFIKASNOST U ZGRADARSTVU</a:t>
            </a:r>
            <a:endParaRPr lang="en-US" sz="2000" b="1" kern="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9" name="Picture 38" descr="energy-efficiency-graph-213499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17755" y="2132856"/>
            <a:ext cx="3716610" cy="38637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662859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2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1" grpId="0"/>
      <p:bldP spid="17" grpId="0"/>
      <p:bldP spid="3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1653</TotalTime>
  <Words>700</Words>
  <Application>Microsoft Office PowerPoint</Application>
  <PresentationFormat>On-screen Show (4:3)</PresentationFormat>
  <Paragraphs>232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Amar</cp:lastModifiedBy>
  <cp:revision>243</cp:revision>
  <dcterms:created xsi:type="dcterms:W3CDTF">2013-10-06T22:06:34Z</dcterms:created>
  <dcterms:modified xsi:type="dcterms:W3CDTF">2013-10-14T12:42:11Z</dcterms:modified>
</cp:coreProperties>
</file>