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1" r:id="rId1"/>
  </p:sldMasterIdLst>
  <p:notesMasterIdLst>
    <p:notesMasterId r:id="rId23"/>
  </p:notesMasterIdLst>
  <p:handoutMasterIdLst>
    <p:handoutMasterId r:id="rId24"/>
  </p:handoutMasterIdLst>
  <p:sldIdLst>
    <p:sldId id="318" r:id="rId2"/>
    <p:sldId id="317" r:id="rId3"/>
    <p:sldId id="324" r:id="rId4"/>
    <p:sldId id="304" r:id="rId5"/>
    <p:sldId id="298" r:id="rId6"/>
    <p:sldId id="299" r:id="rId7"/>
    <p:sldId id="300" r:id="rId8"/>
    <p:sldId id="301" r:id="rId9"/>
    <p:sldId id="323" r:id="rId10"/>
    <p:sldId id="302" r:id="rId11"/>
    <p:sldId id="314" r:id="rId12"/>
    <p:sldId id="313" r:id="rId13"/>
    <p:sldId id="305" r:id="rId14"/>
    <p:sldId id="311" r:id="rId15"/>
    <p:sldId id="316" r:id="rId16"/>
    <p:sldId id="315" r:id="rId17"/>
    <p:sldId id="308" r:id="rId18"/>
    <p:sldId id="309" r:id="rId19"/>
    <p:sldId id="312" r:id="rId20"/>
    <p:sldId id="325" r:id="rId21"/>
    <p:sldId id="319" r:id="rId2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242860"/>
    <a:srgbClr val="FFCC66"/>
    <a:srgbClr val="FFCC00"/>
    <a:srgbClr val="FF9900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54850" autoAdjust="0"/>
  </p:normalViewPr>
  <p:slideViewPr>
    <p:cSldViewPr>
      <p:cViewPr>
        <p:scale>
          <a:sx n="90" d="100"/>
          <a:sy n="90" d="100"/>
        </p:scale>
        <p:origin x="-6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08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C44B6B5-D5E3-4568-9B67-C77725BFC9F2}" type="datetimeFigureOut">
              <a:rPr lang="en-US"/>
              <a:pPr>
                <a:defRPr/>
              </a:pPr>
              <a:t>11/1/2012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BDB107B-FE24-4735-AA95-01E0F5262D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k-MK" noProof="0" smtClean="0"/>
              <a:t>Click to edit Master text styles</a:t>
            </a:r>
          </a:p>
          <a:p>
            <a:pPr lvl="1"/>
            <a:r>
              <a:rPr lang="mk-MK" noProof="0" smtClean="0"/>
              <a:t>Second level</a:t>
            </a:r>
          </a:p>
          <a:p>
            <a:pPr lvl="2"/>
            <a:r>
              <a:rPr lang="mk-MK" noProof="0" smtClean="0"/>
              <a:t>Third level</a:t>
            </a:r>
          </a:p>
          <a:p>
            <a:pPr lvl="3"/>
            <a:r>
              <a:rPr lang="mk-MK" noProof="0" smtClean="0"/>
              <a:t>Fourth level</a:t>
            </a:r>
          </a:p>
          <a:p>
            <a:pPr lvl="4"/>
            <a:r>
              <a:rPr lang="mk-MK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7FD473-C09E-40D8-84FF-863670528C5F}" type="slidenum">
              <a:rPr lang="mk-MK"/>
              <a:pPr>
                <a:defRPr/>
              </a:pPr>
              <a:t>‹#›</a:t>
            </a:fld>
            <a:endParaRPr lang="mk-M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AA7AA-7BD5-4E68-9C3B-B22D0DF59299}" type="slidenum">
              <a:rPr lang="mk-MK" smtClean="0"/>
              <a:pPr/>
              <a:t>1</a:t>
            </a:fld>
            <a:endParaRPr lang="mk-M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smtClean="0"/>
          </a:p>
          <a:p>
            <a:pPr marL="228600" indent="-228600">
              <a:buFontTx/>
              <a:buAutoNum type="arabicPeriod"/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D6A82-3561-4199-844E-9FDDDE7B257E}" type="slidenum">
              <a:rPr lang="mk-MK" smtClean="0"/>
              <a:pPr/>
              <a:t>11</a:t>
            </a:fld>
            <a:endParaRPr lang="mk-M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smtClean="0"/>
          </a:p>
          <a:p>
            <a:pPr marL="228600" indent="-228600">
              <a:buFontTx/>
              <a:buAutoNum type="arabicPeriod"/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2462A-9745-4FC3-B9BF-D6BE00C22AD4}" type="slidenum">
              <a:rPr lang="mk-MK" smtClean="0"/>
              <a:pPr/>
              <a:t>12</a:t>
            </a:fld>
            <a:endParaRPr lang="mk-M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smtClean="0"/>
          </a:p>
          <a:p>
            <a:pPr marL="228600" indent="-228600">
              <a:buFontTx/>
              <a:buAutoNum type="arabicPeriod"/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2462A-9745-4FC3-B9BF-D6BE00C22AD4}" type="slidenum">
              <a:rPr lang="mk-MK" smtClean="0"/>
              <a:pPr/>
              <a:t>13</a:t>
            </a:fld>
            <a:endParaRPr lang="mk-M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smtClean="0"/>
          </a:p>
          <a:p>
            <a:pPr marL="228600" indent="-228600">
              <a:buFontTx/>
              <a:buAutoNum type="arabicPeriod"/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2462A-9745-4FC3-B9BF-D6BE00C22AD4}" type="slidenum">
              <a:rPr lang="mk-MK" smtClean="0"/>
              <a:pPr/>
              <a:t>14</a:t>
            </a:fld>
            <a:endParaRPr lang="mk-M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smtClean="0"/>
          </a:p>
          <a:p>
            <a:pPr marL="228600" indent="-228600">
              <a:buFontTx/>
              <a:buAutoNum type="arabicPeriod"/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2462A-9745-4FC3-B9BF-D6BE00C22AD4}" type="slidenum">
              <a:rPr lang="mk-MK" smtClean="0"/>
              <a:pPr/>
              <a:t>15</a:t>
            </a:fld>
            <a:endParaRPr lang="mk-M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smtClean="0"/>
          </a:p>
          <a:p>
            <a:pPr marL="228600" indent="-228600">
              <a:buFontTx/>
              <a:buAutoNum type="arabicPeriod"/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2462A-9745-4FC3-B9BF-D6BE00C22AD4}" type="slidenum">
              <a:rPr lang="mk-MK" smtClean="0"/>
              <a:pPr/>
              <a:t>16</a:t>
            </a:fld>
            <a:endParaRPr lang="mk-M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smtClean="0"/>
          </a:p>
          <a:p>
            <a:pPr marL="228600" indent="-228600">
              <a:buFontTx/>
              <a:buAutoNum type="arabicPeriod"/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2462A-9745-4FC3-B9BF-D6BE00C22AD4}" type="slidenum">
              <a:rPr lang="mk-MK" smtClean="0"/>
              <a:pPr/>
              <a:t>17</a:t>
            </a:fld>
            <a:endParaRPr lang="mk-M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smtClean="0"/>
          </a:p>
          <a:p>
            <a:pPr marL="228600" indent="-228600">
              <a:buFontTx/>
              <a:buAutoNum type="arabicPeriod"/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6F09E-ED6E-4D3A-836F-62A908F48A45}" type="slidenum">
              <a:rPr lang="mk-MK" smtClean="0"/>
              <a:pPr/>
              <a:t>18</a:t>
            </a:fld>
            <a:endParaRPr lang="mk-MK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smtClean="0"/>
          </a:p>
          <a:p>
            <a:pPr marL="228600" indent="-228600">
              <a:buFontTx/>
              <a:buAutoNum type="arabicPeriod"/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401B1-EBD2-4E2A-86E8-40B58F5952F9}" type="slidenum">
              <a:rPr lang="mk-MK" smtClean="0"/>
              <a:pPr/>
              <a:t>19</a:t>
            </a:fld>
            <a:endParaRPr lang="mk-MK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smtClean="0"/>
          </a:p>
          <a:p>
            <a:pPr marL="228600" indent="-228600">
              <a:buFontTx/>
              <a:buAutoNum type="arabicPeriod"/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2462A-9745-4FC3-B9BF-D6BE00C22AD4}" type="slidenum">
              <a:rPr lang="mk-MK" smtClean="0"/>
              <a:pPr/>
              <a:t>20</a:t>
            </a:fld>
            <a:endParaRPr lang="mk-M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smtClean="0"/>
          </a:p>
          <a:p>
            <a:pPr marL="228600" indent="-228600">
              <a:buFontTx/>
              <a:buAutoNum type="arabicPeriod"/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7C0DF-8ED5-4106-BFF4-DA3F9F8F5996}" type="slidenum">
              <a:rPr lang="mk-MK" smtClean="0"/>
              <a:pPr/>
              <a:t>2</a:t>
            </a:fld>
            <a:endParaRPr lang="mk-MK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mk-MK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B1889-5DCD-40C1-A302-DE2642E40AD5}" type="slidenum">
              <a:rPr lang="mk-MK" smtClean="0"/>
              <a:pPr/>
              <a:t>21</a:t>
            </a:fld>
            <a:endParaRPr lang="mk-M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smtClean="0"/>
          </a:p>
          <a:p>
            <a:pPr marL="228600" indent="-228600">
              <a:buFontTx/>
              <a:buAutoNum type="arabicPeriod"/>
            </a:pPr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6F3D5-41BC-45C5-931B-D7FD07C4E7E9}" type="slidenum">
              <a:rPr lang="mk-MK" smtClean="0"/>
              <a:pPr/>
              <a:t>3</a:t>
            </a:fld>
            <a:endParaRPr lang="mk-M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smtClean="0"/>
          </a:p>
          <a:p>
            <a:pPr marL="228600" indent="-228600">
              <a:buFontTx/>
              <a:buAutoNum type="arabicPeriod"/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19F54-D91E-4B02-9642-5D5EF5A982A8}" type="slidenum">
              <a:rPr lang="mk-MK" smtClean="0"/>
              <a:pPr/>
              <a:t>4</a:t>
            </a:fld>
            <a:endParaRPr lang="mk-M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smtClean="0"/>
          </a:p>
          <a:p>
            <a:pPr marL="228600" indent="-228600">
              <a:buFontTx/>
              <a:buAutoNum type="arabicPeriod"/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BB84F4-E043-41C2-9CE6-E5CE4BB889A7}" type="slidenum">
              <a:rPr lang="mk-MK" smtClean="0"/>
              <a:pPr/>
              <a:t>6</a:t>
            </a:fld>
            <a:endParaRPr lang="mk-M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smtClean="0"/>
          </a:p>
          <a:p>
            <a:pPr marL="228600" indent="-228600">
              <a:buFontTx/>
              <a:buAutoNum type="arabicPeriod"/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F95CF2-C565-461E-9DF2-A4DEEEEC588B}" type="slidenum">
              <a:rPr lang="mk-MK" smtClean="0"/>
              <a:pPr/>
              <a:t>7</a:t>
            </a:fld>
            <a:endParaRPr lang="mk-M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smtClean="0"/>
          </a:p>
          <a:p>
            <a:pPr marL="228600" indent="-228600">
              <a:buFontTx/>
              <a:buAutoNum type="arabicPeriod"/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AD428E-6EF7-4DFB-AE08-0F7BC511A67C}" type="slidenum">
              <a:rPr lang="mk-MK" smtClean="0"/>
              <a:pPr/>
              <a:t>8</a:t>
            </a:fld>
            <a:endParaRPr lang="mk-M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smtClean="0"/>
          </a:p>
          <a:p>
            <a:pPr marL="228600" indent="-228600">
              <a:buFontTx/>
              <a:buAutoNum type="arabicPeriod"/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AD428E-6EF7-4DFB-AE08-0F7BC511A67C}" type="slidenum">
              <a:rPr lang="mk-MK" smtClean="0"/>
              <a:pPr/>
              <a:t>9</a:t>
            </a:fld>
            <a:endParaRPr lang="mk-M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smtClean="0"/>
          </a:p>
          <a:p>
            <a:pPr marL="228600" indent="-228600">
              <a:buFontTx/>
              <a:buAutoNum type="arabicPeriod"/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91715-5EE5-463A-B0A4-F39E5E95030B}" type="slidenum">
              <a:rPr lang="mk-MK" smtClean="0"/>
              <a:pPr/>
              <a:t>10</a:t>
            </a:fld>
            <a:endParaRPr lang="mk-M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685BB-A516-467E-A6CD-2B1F933C05A4}" type="datetimeFigureOut">
              <a:rPr lang="en-US"/>
              <a:pPr>
                <a:defRPr/>
              </a:pPr>
              <a:t>11/1/2012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A8476-80C3-45EC-AFA3-41F941AFF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700DF-BBD3-4524-90D7-4ADDBC87B06E}" type="datetimeFigureOut">
              <a:rPr lang="en-US"/>
              <a:pPr>
                <a:defRPr/>
              </a:pPr>
              <a:t>11/1/2012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F1FE-C561-4DE8-8459-58AF4BE48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F5A8-5B1F-4BCB-8E41-4A7DC63F3C20}" type="datetimeFigureOut">
              <a:rPr lang="en-US"/>
              <a:pPr>
                <a:defRPr/>
              </a:pPr>
              <a:t>11/1/2012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92E2B-E83F-4FF8-878D-CB91F14AB9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329C2-8FD8-4242-99C4-68EDBB11AC5E}" type="datetimeFigureOut">
              <a:rPr lang="en-US"/>
              <a:pPr>
                <a:defRPr/>
              </a:pPr>
              <a:t>11/1/2012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1DCA8-C9EE-4BB3-A432-50E25EEF90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EB1A-B600-418D-8385-1EE16271CC7C}" type="datetimeFigureOut">
              <a:rPr lang="en-US"/>
              <a:pPr>
                <a:defRPr/>
              </a:pPr>
              <a:t>11/1/2012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06CED-864D-4741-9703-20D75BD649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3E1C-D3A2-4317-B800-6D79F816A0A3}" type="datetimeFigureOut">
              <a:rPr lang="en-US"/>
              <a:pPr>
                <a:defRPr/>
              </a:pPr>
              <a:t>11/1/2012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E7E0-49A3-4652-AEC7-09B412B55A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C5E88-5974-4999-99D2-4F71ECD8823D}" type="datetimeFigureOut">
              <a:rPr lang="en-US"/>
              <a:pPr>
                <a:defRPr/>
              </a:pPr>
              <a:t>11/1/2012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046F1-6220-407D-BECB-887E5BE192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4CD35-05EE-40C8-9F38-65CB1D9D0173}" type="datetimeFigureOut">
              <a:rPr lang="en-US"/>
              <a:pPr>
                <a:defRPr/>
              </a:pPr>
              <a:t>11/1/2012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ADD71-6F8C-4145-BDB7-A769B2285B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6F69-ABBE-4DCA-94F9-65E309878B90}" type="datetimeFigureOut">
              <a:rPr lang="en-US"/>
              <a:pPr>
                <a:defRPr/>
              </a:pPr>
              <a:t>11/1/2012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76467-B472-4ED8-B3EA-70758B72D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EE90B-A494-4E9A-AF61-2CC154AEDDB6}" type="datetimeFigureOut">
              <a:rPr lang="en-US"/>
              <a:pPr>
                <a:defRPr/>
              </a:pPr>
              <a:t>11/1/2012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57DE-2D10-42B5-9AE1-7F8390B18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CCB85-001B-4352-A14D-26F6D222782F}" type="datetimeFigureOut">
              <a:rPr lang="en-US"/>
              <a:pPr>
                <a:defRPr/>
              </a:pPr>
              <a:t>11/1/2012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9C5BC-0B11-4F76-A669-B696EA4BA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EB538B-3449-465B-B687-B73783E36CAD}" type="datetimeFigureOut">
              <a:rPr lang="en-US"/>
              <a:pPr>
                <a:defRPr/>
              </a:pPr>
              <a:t>11/1/2012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CB58F4-A2CC-48F5-8514-B02A232D9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2225" y="-17463"/>
            <a:ext cx="9182100" cy="688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57338"/>
            <a:ext cx="8229600" cy="2087562"/>
          </a:xfrm>
        </p:spPr>
        <p:txBody>
          <a:bodyPr anchor="t"/>
          <a:lstStyle/>
          <a:p>
            <a:pPr algn="ctr" eaLnBrk="1" hangingPunct="1"/>
            <a:r>
              <a:rPr lang="en-GB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South-eastern Europe -</a:t>
            </a:r>
            <a:br>
              <a:rPr lang="en-GB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en-GB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Effects of Crisis and The Way Forward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4509121"/>
            <a:ext cx="8147050" cy="1617042"/>
          </a:xfrm>
          <a:solidFill>
            <a:srgbClr val="FFFFFF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Anita Angelovska-</a:t>
            </a:r>
            <a:r>
              <a:rPr lang="en-GB" sz="24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Bežoska</a:t>
            </a:r>
            <a:endParaRPr lang="en-GB" sz="24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National Bank of the Republic of Macedonia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Belgrade, November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792163"/>
          </a:xfrm>
        </p:spPr>
        <p:txBody>
          <a:bodyPr anchor="t"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200" b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Public finances under pressure...</a:t>
            </a:r>
            <a:endParaRPr lang="en-GB" sz="2200" b="1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340768"/>
            <a:ext cx="8785225" cy="4825082"/>
          </a:xfrm>
          <a:solidFill>
            <a:srgbClr val="FFFFFF"/>
          </a:solidFill>
        </p:spPr>
        <p:txBody>
          <a:bodyPr/>
          <a:lstStyle/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Larger public deficits – </a:t>
            </a:r>
            <a:r>
              <a:rPr lang="en-US" sz="1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automatic stabilizers’ effect and counter-cyclical expansionary spending</a:t>
            </a: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8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Rising public debt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endParaRPr lang="en-US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 2" pitchFamily="18" charset="2"/>
              <a:buNone/>
            </a:pPr>
            <a:endParaRPr lang="en-GB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Char char="•"/>
            </a:pPr>
            <a:endParaRPr lang="en-GB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GB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57053"/>
            <a:ext cx="45720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646387"/>
            <a:ext cx="4500562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229600" cy="792163"/>
          </a:xfrm>
        </p:spPr>
        <p:txBody>
          <a:bodyPr anchor="t"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000" b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...contributing to external vulnerabilities build-up</a:t>
            </a:r>
            <a:endParaRPr lang="en-GB" sz="2000" b="1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557338"/>
            <a:ext cx="8147050" cy="4608512"/>
          </a:xfrm>
          <a:solidFill>
            <a:srgbClr val="FFFFFF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External debt on a rising track, partly due to governments’ increased accumulation of foreign debt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buNone/>
            </a:pPr>
            <a:endParaRPr lang="en-GB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GB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20888"/>
            <a:ext cx="50958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792163"/>
          </a:xfrm>
        </p:spPr>
        <p:txBody>
          <a:bodyPr anchor="t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Monetary Policy Response</a:t>
            </a:r>
            <a:endParaRPr lang="en-GB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052736"/>
            <a:ext cx="8785225" cy="5184576"/>
          </a:xfrm>
          <a:solidFill>
            <a:srgbClr val="FFFFFF"/>
          </a:solidFill>
        </p:spPr>
        <p:txBody>
          <a:bodyPr/>
          <a:lstStyle/>
          <a:p>
            <a:pPr algn="just" eaLnBrk="1" hangingPunct="1">
              <a:spcBef>
                <a:spcPct val="0"/>
              </a:spcBef>
              <a:buClr>
                <a:srgbClr val="242860"/>
              </a:buClr>
              <a:buNone/>
            </a:pPr>
            <a:endParaRPr lang="en-US" sz="1400" b="1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6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Stronger </a:t>
            </a: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countercyclical responses in countries with floating exchange rate only, where a currency depreciation was allowed in order to mitigate the impact of the crisis</a:t>
            </a: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Conventional and unconventional measures undertaken, balancing between the need for mitigating the crisis impact and maintaining stable currency</a:t>
            </a: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Interventions on the </a:t>
            </a:r>
            <a:r>
              <a:rPr lang="en-US" sz="16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forex</a:t>
            </a: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market, while bolstering foreign reserves level with external financing (IMF support to part of the region)         </a:t>
            </a: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endParaRPr lang="en-US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 2" pitchFamily="18" charset="2"/>
              <a:buNone/>
            </a:pPr>
            <a:endParaRPr lang="en-GB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Char char="•"/>
            </a:pPr>
            <a:endParaRPr lang="en-GB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GB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3" y="3212976"/>
            <a:ext cx="4931688" cy="331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9"/>
            <a:ext cx="8229600" cy="648072"/>
          </a:xfrm>
        </p:spPr>
        <p:txBody>
          <a:bodyPr anchor="t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Looking ahead: A growth-enhancing model, with limited space for policy maneuver?</a:t>
            </a:r>
            <a:endParaRPr lang="en-GB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8775" y="1412776"/>
            <a:ext cx="8785225" cy="791542"/>
          </a:xfrm>
          <a:solidFill>
            <a:srgbClr val="FFFFFF"/>
          </a:solidFill>
        </p:spPr>
        <p:txBody>
          <a:bodyPr/>
          <a:lstStyle/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6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Growth </a:t>
            </a: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acceleration </a:t>
            </a:r>
            <a:r>
              <a:rPr lang="en-US" sz="16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– a key priority for </a:t>
            </a: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the region</a:t>
            </a: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The room for </a:t>
            </a:r>
            <a:r>
              <a:rPr lang="en-US" sz="160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growth-oriented macro-policies</a:t>
            </a:r>
            <a:r>
              <a:rPr lang="en-US" sz="16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is </a:t>
            </a: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rather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limited</a:t>
            </a:r>
            <a:endParaRPr lang="en-US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Fiscal retrenchment – inevitable for medium-term fiscal sustainability</a:t>
            </a: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None/>
            </a:pPr>
            <a:endParaRPr lang="en-US" sz="16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None/>
            </a:pP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None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None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None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        </a:t>
            </a: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endParaRPr lang="en-US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 2" pitchFamily="18" charset="2"/>
              <a:buNone/>
            </a:pPr>
            <a:endParaRPr lang="en-GB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Char char="•"/>
            </a:pPr>
            <a:endParaRPr lang="en-GB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GB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5733256"/>
            <a:ext cx="8100392" cy="7915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286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60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Pro-cyclical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tightening in structural terms already </a:t>
            </a:r>
            <a:r>
              <a:rPr kumimoji="0" lang="en-US" sz="160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in place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286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Fiscal rules, embedded within the legislation (Croatia and Serbia)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286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60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However,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the </a:t>
            </a:r>
            <a:r>
              <a:rPr kumimoji="0" lang="en-US" sz="160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SEE-6 fiscal outlook is still facing numerous challenges</a:t>
            </a:r>
            <a:endParaRPr kumimoji="0" lang="en-GB" sz="1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276873"/>
            <a:ext cx="4032448" cy="332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348881"/>
            <a:ext cx="4032448" cy="334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792163"/>
          </a:xfrm>
        </p:spPr>
        <p:txBody>
          <a:bodyPr anchor="t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Looking ahead: A growth-enhancing model, with limited space for policy maneuver?</a:t>
            </a:r>
            <a:endParaRPr lang="en-GB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504" y="1412776"/>
            <a:ext cx="8857109" cy="5040560"/>
          </a:xfrm>
          <a:solidFill>
            <a:srgbClr val="FFFFFF"/>
          </a:solidFill>
        </p:spPr>
        <p:txBody>
          <a:bodyPr/>
          <a:lstStyle/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Buffers in foreign reserves need to be built further, or to be maintained in countries with fixed exchange rate, in order to counter external vulnerability risks – narrowed room for countercyclical monetary policy</a:t>
            </a: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At the current juncture, when inflation pressures in the region are building up, the room for accommodative monetary policy might be limited even in countries with a flexible exchange rate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068960"/>
            <a:ext cx="5163942" cy="345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792163"/>
          </a:xfrm>
        </p:spPr>
        <p:txBody>
          <a:bodyPr anchor="t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Looking ahead: A growth-enhancing model: the role of the domestic banking system at the current juncture</a:t>
            </a:r>
            <a:endParaRPr lang="en-GB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557338"/>
            <a:ext cx="8785225" cy="4895998"/>
          </a:xfrm>
          <a:solidFill>
            <a:srgbClr val="FFFFFF"/>
          </a:solidFill>
        </p:spPr>
        <p:txBody>
          <a:bodyPr/>
          <a:lstStyle/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How to cope with the weak bank’s portfolios, since they act as a 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potential drag on economic activity 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through:</a:t>
            </a:r>
          </a:p>
          <a:p>
            <a:pPr lvl="2"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currently high stock of NPLs which pose a constraint to credit</a:t>
            </a:r>
          </a:p>
          <a:p>
            <a:pPr lvl="2"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diminished investment incentives of the overextended borrowers - assets  are kept instead of being used for more productive uses</a:t>
            </a:r>
            <a:endParaRPr lang="en-US" sz="14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Three years after crisis, credit growth remains subdued </a:t>
            </a:r>
          </a:p>
          <a:p>
            <a:pPr lvl="1"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3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reflecting low credit demand  as well as weakened credit supply due to high NPLs</a:t>
            </a:r>
          </a:p>
          <a:p>
            <a:pPr lvl="1"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3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empirical evidence for CESEE shows a 5 % increase of NPL reduces credit growth by 2 p.p. through credit supply effects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De-leveraging of the foreign partner banks  </a:t>
            </a:r>
          </a:p>
          <a:p>
            <a:pPr lvl="1"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3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no foreign capital available</a:t>
            </a:r>
          </a:p>
          <a:p>
            <a:pPr lvl="1"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3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imposing additional constraints to branches in the SEE countries</a:t>
            </a:r>
          </a:p>
          <a:p>
            <a:pPr marL="342900" lvl="1" indent="-342900"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lvl="1" indent="-342900"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600" b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Vienna 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2.0 initiative renewed from Jan.2012 as a response to renewed risks for the region from the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eurozone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crisis </a:t>
            </a:r>
          </a:p>
          <a:p>
            <a:pPr lvl="2">
              <a:lnSpc>
                <a:spcPct val="110000"/>
              </a:lnSpc>
            </a:pPr>
            <a:r>
              <a:rPr lang="en-US" sz="13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Focus on fostering home and host authority coordination in support of stable cross-border banking and guarding against disorderly deleveraging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792163"/>
          </a:xfrm>
        </p:spPr>
        <p:txBody>
          <a:bodyPr anchor="t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Looking ahead: A growth-enhancing model: the role of the domestic banking system at the current juncture</a:t>
            </a:r>
            <a:endParaRPr lang="en-GB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557338"/>
            <a:ext cx="8785225" cy="4968006"/>
          </a:xfrm>
          <a:solidFill>
            <a:srgbClr val="FFFFFF"/>
          </a:solidFill>
        </p:spPr>
        <p:txBody>
          <a:bodyPr/>
          <a:lstStyle/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6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The </a:t>
            </a: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role of foreign financing diminishing </a:t>
            </a:r>
            <a:r>
              <a:rPr lang="en-US" sz="16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 more focus </a:t>
            </a: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on domestic sources</a:t>
            </a: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6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Most countries </a:t>
            </a: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have available space for additional financial support of the real economy</a:t>
            </a: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None/>
            </a:pPr>
            <a:endParaRPr lang="en-US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6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However, </a:t>
            </a: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the deteriorated portfolio quality and the weak </a:t>
            </a:r>
            <a:r>
              <a:rPr lang="en-US" sz="16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economy constrain a stronger credit </a:t>
            </a: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growth </a:t>
            </a: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4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None/>
            </a:pPr>
            <a:endParaRPr lang="en-US" sz="14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4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4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429000"/>
            <a:ext cx="4427984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0" y="3356992"/>
            <a:ext cx="462915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792163"/>
          </a:xfrm>
        </p:spPr>
        <p:txBody>
          <a:bodyPr anchor="t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Looking ahead: A growth enhancing model: correcting past mistakes and dealing with structural rigidities</a:t>
            </a:r>
            <a:endParaRPr lang="en-GB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412776"/>
            <a:ext cx="8785225" cy="1584176"/>
          </a:xfrm>
          <a:solidFill>
            <a:srgbClr val="FFFFFF"/>
          </a:solidFill>
        </p:spPr>
        <p:txBody>
          <a:bodyPr/>
          <a:lstStyle/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Redefining the economic growth model towards more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balanced</a:t>
            </a: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growth - Moving away from consumption-based towards investment and export led growth</a:t>
            </a: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None/>
            </a:pP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</a:t>
            </a: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Attracting non-debt capital inflows in the tradable sector</a:t>
            </a:r>
            <a:r>
              <a:rPr lang="mk-MK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increasing competitiveness     </a:t>
            </a: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endParaRPr lang="en-US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 2" pitchFamily="18" charset="2"/>
              <a:buNone/>
            </a:pPr>
            <a:endParaRPr lang="en-GB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Char char="•"/>
            </a:pPr>
            <a:endParaRPr lang="en-GB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GB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36833"/>
            <a:ext cx="4211960" cy="351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068960"/>
            <a:ext cx="4731121" cy="305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792162"/>
          </a:xfrm>
        </p:spPr>
        <p:txBody>
          <a:bodyPr anchor="t"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Looking ahead: A growth enhancing model: correcting past mistakes and dealing with structural rigidities</a:t>
            </a:r>
            <a:endParaRPr lang="en-GB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484784"/>
            <a:ext cx="8713788" cy="4968404"/>
          </a:xfrm>
          <a:solidFill>
            <a:srgbClr val="FFFFFF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The need for structural reforms </a:t>
            </a: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and enhanced competiveness  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emphasized</a:t>
            </a: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with the latest crisis – removing </a:t>
            </a:r>
            <a:r>
              <a:rPr lang="en-US" sz="16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bottlenecks in the investment climate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1600" b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The 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region lags behind OECD </a:t>
            </a: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(Global Competitiveness Index - average of around 4 in SEE and around 5 in OECD)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Structural reforms necessary for income convergence and EU integration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US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GB" sz="15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Char char="•"/>
              <a:defRPr/>
            </a:pPr>
            <a:endParaRPr lang="en-GB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GB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44100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3629" y="3068960"/>
            <a:ext cx="47148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2"/>
            <a:ext cx="8229600" cy="792063"/>
          </a:xfrm>
        </p:spPr>
        <p:txBody>
          <a:bodyPr anchor="t"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Looking ahead: A growth enhancing model: correcting past mistakes and dealing with structural rigidities</a:t>
            </a:r>
            <a:endParaRPr lang="en-GB" sz="18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340769"/>
            <a:ext cx="8713788" cy="5112420"/>
          </a:xfrm>
          <a:solidFill>
            <a:srgbClr val="FFFFFF"/>
          </a:solidFill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Main issues to be addressed: infrastructure enhancement, increase </a:t>
            </a:r>
            <a:r>
              <a:rPr lang="en-US" sz="18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of institutional </a:t>
            </a:r>
            <a:r>
              <a:rPr lang="en-US" sz="1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quality, increase of efficiency and innovations...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q"/>
            </a:pPr>
            <a:endParaRPr lang="en-US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q"/>
            </a:pPr>
            <a:endParaRPr lang="en-US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q"/>
            </a:pPr>
            <a:endParaRPr lang="en-US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q"/>
            </a:pPr>
            <a:endParaRPr lang="en-US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q"/>
            </a:pPr>
            <a:endParaRPr lang="en-US" sz="20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q"/>
            </a:pPr>
            <a:endParaRPr lang="en-GB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88840"/>
            <a:ext cx="3051393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149080"/>
            <a:ext cx="3096343" cy="23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149080"/>
            <a:ext cx="3096344" cy="235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964612" cy="792162"/>
          </a:xfrm>
        </p:spPr>
        <p:txBody>
          <a:bodyPr anchor="t"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Commonalities and differences among SEE countries before the crisis</a:t>
            </a:r>
            <a:endParaRPr lang="en-GB" sz="22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ontent Placeholder 6"/>
          <p:cNvSpPr>
            <a:spLocks noGrp="1"/>
          </p:cNvSpPr>
          <p:nvPr>
            <p:ph idx="1"/>
          </p:nvPr>
        </p:nvSpPr>
        <p:spPr>
          <a:xfrm>
            <a:off x="107950" y="1412776"/>
            <a:ext cx="8856663" cy="4968974"/>
          </a:xfrm>
        </p:spPr>
        <p:txBody>
          <a:bodyPr/>
          <a:lstStyle/>
          <a:p>
            <a:pPr marL="233363" indent="-233363" eaLnBrk="1" hangingPunct="1">
              <a:lnSpc>
                <a:spcPct val="120000"/>
              </a:lnSpc>
              <a:buSzPct val="80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Growth accelerated sharply in SEE-6 countries...</a:t>
            </a:r>
          </a:p>
          <a:p>
            <a:pPr marL="233363" indent="-233363" eaLnBrk="1" hangingPunct="1">
              <a:lnSpc>
                <a:spcPct val="120000"/>
              </a:lnSpc>
              <a:buSzPct val="80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...m</a:t>
            </a:r>
            <a:r>
              <a:rPr lang="en-US" sz="2000" dirty="0" smtClean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ostly driven by domestic demand (consumption) ...</a:t>
            </a:r>
          </a:p>
          <a:p>
            <a:pPr marL="233363" indent="-233363" eaLnBrk="1" hangingPunct="1">
              <a:lnSpc>
                <a:spcPct val="120000"/>
              </a:lnSpc>
              <a:buSzPct val="8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...supported by rapid credit growth...</a:t>
            </a:r>
          </a:p>
          <a:p>
            <a:pPr marL="233363" indent="-233363" eaLnBrk="1" hangingPunct="1">
              <a:lnSpc>
                <a:spcPct val="120000"/>
              </a:lnSpc>
              <a:buSzPct val="8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...fueled also by rising capital inflows</a:t>
            </a:r>
          </a:p>
          <a:p>
            <a:pPr marL="233363" indent="-233363" eaLnBrk="1" hangingPunct="1">
              <a:lnSpc>
                <a:spcPct val="120000"/>
              </a:lnSpc>
              <a:buSzPct val="80000"/>
              <a:buFont typeface="Wingdings" pitchFamily="2" charset="2"/>
              <a:buChar char="§"/>
            </a:pPr>
            <a:endParaRPr lang="en-US" sz="2000" dirty="0" smtClean="0">
              <a:solidFill>
                <a:srgbClr val="2428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29000"/>
            <a:ext cx="4487044" cy="290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4320480" cy="293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695"/>
            <a:ext cx="8229600" cy="648073"/>
          </a:xfrm>
        </p:spPr>
        <p:txBody>
          <a:bodyPr anchor="t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GB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Concluding Remarks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196752"/>
            <a:ext cx="8785225" cy="5256584"/>
          </a:xfr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None/>
            </a:pPr>
            <a:endParaRPr lang="en-US" sz="14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7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Growth </a:t>
            </a:r>
            <a:r>
              <a:rPr lang="en-US" sz="17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acceleration amidst preserved macro </a:t>
            </a:r>
            <a:r>
              <a:rPr lang="en-US" sz="17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stabilty</a:t>
            </a:r>
            <a:r>
              <a:rPr lang="en-US" sz="17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7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– remains the main challenge for the region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None/>
            </a:pPr>
            <a:endParaRPr lang="en-US" sz="17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7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The fiscal space for countercyclical response is rather limited, although there is room for maneuver in some countries 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None/>
            </a:pPr>
            <a:endParaRPr lang="en-US" sz="17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7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Constraints on conventional monetary policy for growth accommodation are present ...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7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7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...but macro-prudential measures can be undertaken in a countercyclical manner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7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7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The soundness of the banking system – strength of the region 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7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7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Existing space for </a:t>
            </a:r>
            <a:r>
              <a:rPr lang="en-US" sz="17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the banking system to be used as a financial support for growth 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None/>
            </a:pPr>
            <a:endParaRPr lang="en-US" sz="1700" b="1" dirty="0" smtClean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7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Efforts  for </a:t>
            </a:r>
            <a:r>
              <a:rPr lang="en-US" sz="17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systemic</a:t>
            </a:r>
            <a:r>
              <a:rPr lang="en-US" sz="17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NPL resolution can enhance banks’ role in growth support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7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7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Enhancing structural reforms and allocating capital in tradable sector – a key priority of the region in devising a sustainable </a:t>
            </a:r>
            <a:r>
              <a:rPr lang="en-US" sz="17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new </a:t>
            </a:r>
            <a:r>
              <a:rPr lang="en-US" sz="17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growth model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None/>
            </a:pPr>
            <a:r>
              <a:rPr lang="en-US" sz="17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endParaRPr lang="en-US" sz="1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412875"/>
            <a:ext cx="8147050" cy="4643438"/>
          </a:xfrm>
          <a:solidFill>
            <a:srgbClr val="FFFFFF"/>
          </a:solidFill>
        </p:spPr>
        <p:txBody>
          <a:bodyPr/>
          <a:lstStyle/>
          <a:p>
            <a:pPr eaLnBrk="1" hangingPunct="1"/>
            <a:endParaRPr lang="en-US" sz="4800" b="1" smtClean="0"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3200" b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THANK YOU FOR YOUR ATTENTION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320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32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http://www.nbrm.mk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320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32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AngelovskaBA@nbrm.mk</a:t>
            </a:r>
            <a:endParaRPr lang="en-US" sz="3200" b="1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Char char="•"/>
            </a:pPr>
            <a:endParaRPr lang="en-US" sz="1600" b="1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Char char="•"/>
            </a:pPr>
            <a:endParaRPr lang="en-US" sz="160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92150"/>
            <a:ext cx="8964612" cy="792163"/>
          </a:xfrm>
        </p:spPr>
        <p:txBody>
          <a:bodyPr anchor="t"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200" b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Commonalities and differences among SEE countries before the crisis</a:t>
            </a:r>
            <a:endParaRPr lang="en-GB" sz="2200" b="1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395536" y="1700808"/>
            <a:ext cx="3311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 Widening current account deficits... 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5400"/>
            <a:ext cx="442753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10"/>
          <p:cNvSpPr txBox="1">
            <a:spLocks noChangeArrowheads="1"/>
          </p:cNvSpPr>
          <p:nvPr/>
        </p:nvSpPr>
        <p:spPr bwMode="auto">
          <a:xfrm>
            <a:off x="4319588" y="1700808"/>
            <a:ext cx="48244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  ...amidst growing external indebtedness in some of the countries </a:t>
            </a:r>
          </a:p>
          <a:p>
            <a:endParaRPr lang="en-US" sz="1800">
              <a:solidFill>
                <a:srgbClr val="242860"/>
              </a:solidFill>
            </a:endParaRP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36912"/>
            <a:ext cx="388778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964612" cy="792162"/>
          </a:xfrm>
        </p:spPr>
        <p:txBody>
          <a:bodyPr anchor="t"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Commonalities and differences among SEE countries before the crisis (2)</a:t>
            </a:r>
            <a:endParaRPr lang="en-GB" sz="22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950" y="1484784"/>
            <a:ext cx="8856663" cy="4896966"/>
          </a:xfrm>
        </p:spPr>
        <p:txBody>
          <a:bodyPr rtlCol="0">
            <a:normAutofit fontScale="85000" lnSpcReduction="20000"/>
          </a:bodyPr>
          <a:lstStyle/>
          <a:p>
            <a:pPr marL="233363" indent="-233363" eaLnBrk="1" fontAlgn="auto" hangingPunct="1">
              <a:lnSpc>
                <a:spcPct val="160000"/>
              </a:lnSpc>
              <a:spcAft>
                <a:spcPts val="0"/>
              </a:spcAft>
              <a:buSzPct val="80000"/>
              <a:buFont typeface="Wingdings" pitchFamily="2" charset="2"/>
              <a:buChar char="§"/>
              <a:defRPr/>
            </a:pPr>
            <a:r>
              <a:rPr lang="en-US" sz="2100" b="1" dirty="0" smtClean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Accumulation of external vulnerabilities </a:t>
            </a:r>
            <a:r>
              <a:rPr lang="en-US" sz="2100" dirty="0" smtClean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(varying degrees) </a:t>
            </a:r>
          </a:p>
          <a:p>
            <a:pPr lvl="1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242860"/>
              </a:buClr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Declining competitiveness, high current account deficits and rising external debt </a:t>
            </a:r>
          </a:p>
          <a:p>
            <a:pPr lvl="1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242860"/>
              </a:buClr>
              <a:buNone/>
              <a:defRPr/>
            </a:pPr>
            <a:endParaRPr lang="en-US" sz="1600" dirty="0" smtClean="0">
              <a:solidFill>
                <a:srgbClr val="242860"/>
              </a:solidFill>
              <a:latin typeface="Tahoma" pitchFamily="34" charset="0"/>
              <a:cs typeface="Tahoma" pitchFamily="34" charset="0"/>
            </a:endParaRPr>
          </a:p>
          <a:p>
            <a:pPr marL="233363" indent="-233363" algn="just" eaLnBrk="1" fontAlgn="auto" hangingPunct="1">
              <a:lnSpc>
                <a:spcPct val="160000"/>
              </a:lnSpc>
              <a:spcAft>
                <a:spcPts val="0"/>
              </a:spcAft>
              <a:buSzPct val="80000"/>
              <a:buFont typeface="Wingdings" pitchFamily="2" charset="2"/>
              <a:buChar char="§"/>
              <a:defRPr/>
            </a:pPr>
            <a:r>
              <a:rPr lang="en-US" sz="2100" b="1" dirty="0" smtClean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Sound</a:t>
            </a:r>
            <a:r>
              <a:rPr lang="en-US" sz="2100" dirty="0" smtClean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100" b="1" dirty="0" smtClean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financial systems</a:t>
            </a:r>
            <a:r>
              <a:rPr lang="en-US" sz="2100" dirty="0" smtClean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: well-capitalized and liquid banks in the run-up to the crisis, though rising reliance on external financing in some countries </a:t>
            </a:r>
          </a:p>
          <a:p>
            <a:pPr marL="233363" indent="-233363" algn="just" eaLnBrk="1" fontAlgn="auto" hangingPunct="1">
              <a:lnSpc>
                <a:spcPct val="160000"/>
              </a:lnSpc>
              <a:spcAft>
                <a:spcPts val="0"/>
              </a:spcAft>
              <a:buSzPct val="80000"/>
              <a:buNone/>
              <a:defRPr/>
            </a:pPr>
            <a:endParaRPr lang="en-US" sz="20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233363" indent="-233363" eaLnBrk="1" fontAlgn="auto" hangingPunct="1">
              <a:lnSpc>
                <a:spcPct val="160000"/>
              </a:lnSpc>
              <a:spcAft>
                <a:spcPts val="0"/>
              </a:spcAft>
              <a:buSzPct val="80000"/>
              <a:buFont typeface="Wingdings" pitchFamily="2" charset="2"/>
              <a:buChar char="§"/>
              <a:defRPr/>
            </a:pPr>
            <a:r>
              <a:rPr lang="en-US" sz="2100" b="1" dirty="0" smtClean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Policy responses </a:t>
            </a:r>
            <a:r>
              <a:rPr lang="en-US" sz="2100" dirty="0" smtClean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to contain accumulation of vulnerabilities </a:t>
            </a:r>
          </a:p>
          <a:p>
            <a:pPr marL="554038" lvl="1" indent="-233363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242860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Monetary policy response (exchange-rate and </a:t>
            </a:r>
            <a:r>
              <a:rPr lang="en-US" sz="1900" dirty="0" err="1" smtClean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euroisation</a:t>
            </a:r>
            <a:r>
              <a:rPr lang="en-US" sz="1900" dirty="0" smtClean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 limitations)</a:t>
            </a:r>
          </a:p>
          <a:p>
            <a:pPr marL="554038" lvl="1" indent="-233363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242860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Macro prudential measures</a:t>
            </a:r>
          </a:p>
          <a:p>
            <a:pPr marL="554038" lvl="1" indent="-233363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242860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Fiscal policy (budget deficit below 3% of GDP</a:t>
            </a:r>
            <a:r>
              <a:rPr lang="en-US" sz="19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/government debt on a declining path)</a:t>
            </a:r>
          </a:p>
          <a:p>
            <a:pPr marL="233363" indent="-233363" algn="just" eaLnBrk="1" fontAlgn="auto" hangingPunct="1">
              <a:lnSpc>
                <a:spcPct val="160000"/>
              </a:lnSpc>
              <a:spcAft>
                <a:spcPts val="0"/>
              </a:spcAft>
              <a:buSzPct val="80000"/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rgbClr val="242860"/>
              </a:solidFill>
              <a:latin typeface="Tahoma" pitchFamily="34" charset="0"/>
              <a:cs typeface="Tahoma" pitchFamily="34" charset="0"/>
            </a:endParaRPr>
          </a:p>
          <a:p>
            <a:pPr marL="153988" indent="-233363" algn="just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242860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1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No rating downgrade for any country - only worsened future outlooks</a:t>
            </a:r>
            <a:endParaRPr lang="en-GB" sz="2100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79388" y="765175"/>
            <a:ext cx="8964612" cy="504825"/>
          </a:xfrm>
        </p:spPr>
        <p:txBody>
          <a:bodyPr/>
          <a:lstStyle/>
          <a:p>
            <a:pPr eaLnBrk="1" hangingPunct="1"/>
            <a:r>
              <a:rPr lang="en-US" sz="2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Crisis spillover effects due to strong trade and financial linkages</a:t>
            </a:r>
          </a:p>
        </p:txBody>
      </p:sp>
      <p:sp>
        <p:nvSpPr>
          <p:cNvPr id="6147" name="TextBox 9"/>
          <p:cNvSpPr txBox="1">
            <a:spLocks noChangeArrowheads="1"/>
          </p:cNvSpPr>
          <p:nvPr/>
        </p:nvSpPr>
        <p:spPr bwMode="auto">
          <a:xfrm>
            <a:off x="107950" y="5805488"/>
            <a:ext cx="8856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Massive </a:t>
            </a:r>
            <a:r>
              <a:rPr lang="en-US" smtClean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fall in exports and </a:t>
            </a:r>
            <a:r>
              <a:rPr lang="en-US" dirty="0" smtClean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lower capital </a:t>
            </a:r>
            <a:r>
              <a:rPr lang="en-US" dirty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inflows </a:t>
            </a:r>
            <a:r>
              <a:rPr lang="en-US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undermined </a:t>
            </a:r>
            <a:r>
              <a:rPr lang="en-US" smtClean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the pre-crisis </a:t>
            </a:r>
            <a:r>
              <a:rPr lang="en-US" dirty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growth model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67408"/>
            <a:ext cx="4572000" cy="361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533500"/>
            <a:ext cx="4427537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504031"/>
          </a:xfrm>
        </p:spPr>
        <p:txBody>
          <a:bodyPr anchor="t"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200" b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Sharp reversal in economic trends</a:t>
            </a:r>
            <a:endParaRPr lang="en-GB" sz="2200" b="1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30213" y="1484313"/>
            <a:ext cx="8713787" cy="360362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GB" sz="18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With </a:t>
            </a:r>
            <a:r>
              <a:rPr lang="en-GB" sz="1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both foreign trade and domestic demand channels in work</a:t>
            </a:r>
          </a:p>
          <a:p>
            <a:pPr eaLnBrk="1" hangingPunct="1"/>
            <a:endParaRPr lang="en-GB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2" name="Rectangle 3"/>
          <p:cNvSpPr txBox="1">
            <a:spLocks noChangeArrowheads="1"/>
          </p:cNvSpPr>
          <p:nvPr/>
        </p:nvSpPr>
        <p:spPr bwMode="auto">
          <a:xfrm>
            <a:off x="0" y="5445125"/>
            <a:ext cx="8713788" cy="935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73050">
              <a:lnSpc>
                <a:spcPct val="110000"/>
              </a:lnSpc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endParaRPr lang="en-GB" sz="15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19088" indent="-319088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GB" sz="1800" dirty="0" smtClean="0">
                <a:solidFill>
                  <a:srgbClr val="242860"/>
                </a:solidFill>
                <a:latin typeface="Tahoma" pitchFamily="34" charset="0"/>
                <a:cs typeface="Tahoma" pitchFamily="34" charset="0"/>
              </a:rPr>
              <a:t>Most severely hit countries with highest internal and external imbalances  </a:t>
            </a:r>
            <a:endParaRPr lang="en-GB" sz="1800" dirty="0">
              <a:solidFill>
                <a:srgbClr val="2428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77566"/>
            <a:ext cx="4437509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6872"/>
            <a:ext cx="4032448" cy="29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576262"/>
          </a:xfrm>
        </p:spPr>
        <p:txBody>
          <a:bodyPr anchor="t"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Overall, banking systems remained stable</a:t>
            </a:r>
            <a:endParaRPr lang="en-GB" sz="24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268760"/>
            <a:ext cx="9144000" cy="864096"/>
          </a:xfrm>
          <a:solidFill>
            <a:srgbClr val="FFFFFF"/>
          </a:solidFill>
        </p:spPr>
        <p:txBody>
          <a:bodyPr/>
          <a:lstStyle/>
          <a:p>
            <a:pPr algn="just" eaLnBrk="1" hangingPunct="1"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Sound initial conditions, traditional banking model and low exposure to riskier financial instruments contained direct spillovers during the early stage of the crisis (deposit withdrawal posed a challenge)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q"/>
            </a:pPr>
            <a:endParaRPr lang="en-US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q"/>
            </a:pPr>
            <a:endParaRPr lang="en-US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q"/>
            </a:pPr>
            <a:endParaRPr lang="en-US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q"/>
            </a:pPr>
            <a:endParaRPr lang="en-US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q"/>
            </a:pP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q"/>
            </a:pPr>
            <a:endParaRPr lang="en-GB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96" name="Rectangle 3"/>
          <p:cNvSpPr txBox="1">
            <a:spLocks noChangeArrowheads="1"/>
          </p:cNvSpPr>
          <p:nvPr/>
        </p:nvSpPr>
        <p:spPr bwMode="auto">
          <a:xfrm>
            <a:off x="0" y="5805264"/>
            <a:ext cx="9144000" cy="720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Considerable second-round effects as the worsened economic outlook </a:t>
            </a:r>
            <a:r>
              <a:rPr lang="en-US" sz="1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pushed credit markets into bust cycle and triggered </a:t>
            </a:r>
            <a:r>
              <a:rPr lang="en-US" sz="1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 rise </a:t>
            </a:r>
            <a:r>
              <a:rPr lang="en-US" sz="1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in NPLs </a:t>
            </a:r>
            <a:endParaRPr lang="en-GB" sz="18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9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725" y="2205038"/>
            <a:ext cx="44862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4499992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8769350" cy="576263"/>
          </a:xfrm>
        </p:spPr>
        <p:txBody>
          <a:bodyPr anchor="t"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In the midstream of the crisis profitability eroded...</a:t>
            </a:r>
            <a:endParaRPr lang="en-GB" sz="24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16832"/>
            <a:ext cx="5184576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8769350" cy="576263"/>
          </a:xfrm>
        </p:spPr>
        <p:txBody>
          <a:bodyPr anchor="t"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400" b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...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but financial stability was not under threat </a:t>
            </a:r>
            <a:endParaRPr lang="en-GB" sz="24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5661025"/>
            <a:ext cx="8713788" cy="792163"/>
          </a:xfrm>
          <a:solidFill>
            <a:srgbClr val="FFFFFF"/>
          </a:solidFill>
        </p:spPr>
        <p:txBody>
          <a:bodyPr/>
          <a:lstStyle/>
          <a:p>
            <a:pPr algn="just" eaLnBrk="1" hangingPunct="1">
              <a:spcBef>
                <a:spcPct val="0"/>
              </a:spcBef>
              <a:buClr>
                <a:srgbClr val="242860"/>
              </a:buClr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Sound capitalization levels strongly contributed to banking sector’s resilience</a:t>
            </a:r>
            <a:r>
              <a:rPr lang="en-US" sz="18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despite the somewhat lower solvency ratio</a:t>
            </a:r>
            <a:endParaRPr lang="en-GB" sz="18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556792"/>
            <a:ext cx="46005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42672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6036</TotalTime>
  <Words>1112</Words>
  <Application>Microsoft Office PowerPoint</Application>
  <PresentationFormat>On-screen Show (4:3)</PresentationFormat>
  <Paragraphs>185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South-eastern Europe - Effects of Crisis and The Way Forward</vt:lpstr>
      <vt:lpstr>Commonalities and differences among SEE countries before the crisis</vt:lpstr>
      <vt:lpstr>Commonalities and differences among SEE countries before the crisis</vt:lpstr>
      <vt:lpstr>Commonalities and differences among SEE countries before the crisis (2)</vt:lpstr>
      <vt:lpstr>Crisis spillover effects due to strong trade and financial linkages</vt:lpstr>
      <vt:lpstr>Sharp reversal in economic trends</vt:lpstr>
      <vt:lpstr>Overall, banking systems remained stable</vt:lpstr>
      <vt:lpstr> In the midstream of the crisis profitability eroded...</vt:lpstr>
      <vt:lpstr>...but financial stability was not under threat </vt:lpstr>
      <vt:lpstr>Public finances under pressure...</vt:lpstr>
      <vt:lpstr>...contributing to external vulnerabilities build-up</vt:lpstr>
      <vt:lpstr>Monetary Policy Response</vt:lpstr>
      <vt:lpstr>Looking ahead: A growth-enhancing model, with limited space for policy maneuver?</vt:lpstr>
      <vt:lpstr>Looking ahead: A growth-enhancing model, with limited space for policy maneuver?</vt:lpstr>
      <vt:lpstr>Looking ahead: A growth-enhancing model: the role of the domestic banking system at the current juncture</vt:lpstr>
      <vt:lpstr>Looking ahead: A growth-enhancing model: the role of the domestic banking system at the current juncture</vt:lpstr>
      <vt:lpstr>Looking ahead: A growth enhancing model: correcting past mistakes and dealing with structural rigidities</vt:lpstr>
      <vt:lpstr>Looking ahead: A growth enhancing model: correcting past mistakes and dealing with structural rigidities</vt:lpstr>
      <vt:lpstr>Looking ahead: A growth enhancing model: correcting past mistakes and dealing with structural rigidities</vt:lpstr>
      <vt:lpstr>Concluding Remarks</vt:lpstr>
      <vt:lpstr>Slide 21</vt:lpstr>
    </vt:vector>
  </TitlesOfParts>
  <Company>GJ 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Jordan</dc:creator>
  <cp:lastModifiedBy>Anita Angelovska Bezoska</cp:lastModifiedBy>
  <cp:revision>536</cp:revision>
  <dcterms:created xsi:type="dcterms:W3CDTF">2004-05-04T18:34:53Z</dcterms:created>
  <dcterms:modified xsi:type="dcterms:W3CDTF">2012-11-01T20:07:14Z</dcterms:modified>
</cp:coreProperties>
</file>